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7"/>
  </p:notesMasterIdLst>
  <p:handoutMasterIdLst>
    <p:handoutMasterId r:id="rId18"/>
  </p:handoutMasterIdLst>
  <p:sldIdLst>
    <p:sldId id="269" r:id="rId5"/>
    <p:sldId id="290" r:id="rId6"/>
    <p:sldId id="291" r:id="rId7"/>
    <p:sldId id="304" r:id="rId8"/>
    <p:sldId id="293" r:id="rId9"/>
    <p:sldId id="294" r:id="rId10"/>
    <p:sldId id="325" r:id="rId11"/>
    <p:sldId id="315" r:id="rId12"/>
    <p:sldId id="326" r:id="rId13"/>
    <p:sldId id="270" r:id="rId14"/>
    <p:sldId id="327" r:id="rId15"/>
    <p:sldId id="324"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2" userDrawn="1">
          <p15:clr>
            <a:srgbClr val="A4A3A4"/>
          </p15:clr>
        </p15:guide>
        <p15:guide id="2" pos="272" userDrawn="1">
          <p15:clr>
            <a:srgbClr val="A4A3A4"/>
          </p15:clr>
        </p15:guide>
        <p15:guide id="3" pos="5488" userDrawn="1">
          <p15:clr>
            <a:srgbClr val="A4A3A4"/>
          </p15:clr>
        </p15:guide>
        <p15:guide id="4" orient="horz" pos="278" userDrawn="1">
          <p15:clr>
            <a:srgbClr val="A4A3A4"/>
          </p15:clr>
        </p15:guide>
        <p15:guide id="5" orient="horz" pos="1253" userDrawn="1">
          <p15:clr>
            <a:srgbClr val="A4A3A4"/>
          </p15:clr>
        </p15:guide>
        <p15:guide id="6" orient="horz" pos="799" userDrawn="1">
          <p15:clr>
            <a:srgbClr val="A4A3A4"/>
          </p15:clr>
        </p15:guide>
        <p15:guide id="7" pos="2880" userDrawn="1">
          <p15:clr>
            <a:srgbClr val="A4A3A4"/>
          </p15:clr>
        </p15:guide>
        <p15:guide id="8" pos="2767" userDrawn="1">
          <p15:clr>
            <a:srgbClr val="A4A3A4"/>
          </p15:clr>
        </p15:guide>
        <p15:guide id="9" pos="2993" userDrawn="1">
          <p15:clr>
            <a:srgbClr val="A4A3A4"/>
          </p15:clr>
        </p15:guide>
        <p15:guide id="10"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615"/>
    <a:srgbClr val="36424A"/>
    <a:srgbClr val="3E454B"/>
    <a:srgbClr val="FF424A"/>
    <a:srgbClr val="262C31"/>
    <a:srgbClr val="CD0921"/>
    <a:srgbClr val="E43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94434" autoAdjust="0"/>
  </p:normalViewPr>
  <p:slideViewPr>
    <p:cSldViewPr snapToGrid="0" snapToObjects="1">
      <p:cViewPr>
        <p:scale>
          <a:sx n="80" d="100"/>
          <a:sy n="80" d="100"/>
        </p:scale>
        <p:origin x="840" y="-84"/>
      </p:cViewPr>
      <p:guideLst>
        <p:guide orient="horz" pos="4042"/>
        <p:guide pos="272"/>
        <p:guide pos="5488"/>
        <p:guide orient="horz" pos="278"/>
        <p:guide orient="horz" pos="1253"/>
        <p:guide orient="horz" pos="799"/>
        <p:guide pos="2880"/>
        <p:guide pos="2767"/>
        <p:guide pos="2993"/>
        <p:guide orient="horz" pos="3929"/>
      </p:guideLst>
    </p:cSldViewPr>
  </p:slideViewPr>
  <p:outlineViewPr>
    <p:cViewPr>
      <p:scale>
        <a:sx n="33" d="100"/>
        <a:sy n="33" d="100"/>
      </p:scale>
      <p:origin x="48" y="10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8AFC9279-1326-4FFC-A764-631E3C12FBAF}" type="datetimeFigureOut">
              <a:rPr lang="en-GB" smtClean="0"/>
              <a:t>22/04/2020</a:t>
            </a:fld>
            <a:endParaRPr lang="en-GB"/>
          </a:p>
        </p:txBody>
      </p:sp>
      <p:sp>
        <p:nvSpPr>
          <p:cNvPr id="4" name="Footer Placeholder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8830DC76-2441-4E73-996C-53ED76F57DBC}" type="slidenum">
              <a:rPr lang="en-GB" smtClean="0"/>
              <a:t>‹#›</a:t>
            </a:fld>
            <a:endParaRPr lang="en-GB"/>
          </a:p>
        </p:txBody>
      </p:sp>
    </p:spTree>
    <p:extLst>
      <p:ext uri="{BB962C8B-B14F-4D97-AF65-F5344CB8AC3E}">
        <p14:creationId xmlns:p14="http://schemas.microsoft.com/office/powerpoint/2010/main" val="1430079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2169BE27-7A93-B949-8791-64D75BA9130A}" type="datetimeFigureOut">
              <a:rPr lang="en-US" smtClean="0"/>
              <a:t>4/22/2020</a:t>
            </a:fld>
            <a:endParaRPr lang="en-US"/>
          </a:p>
        </p:txBody>
      </p:sp>
      <p:sp>
        <p:nvSpPr>
          <p:cNvPr id="4" name="Slide Image Placehold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1366761A-A325-8D43-8C71-82B7481BB781}" type="slidenum">
              <a:rPr lang="en-US" smtClean="0"/>
              <a:t>‹#›</a:t>
            </a:fld>
            <a:endParaRPr lang="en-US"/>
          </a:p>
        </p:txBody>
      </p:sp>
    </p:spTree>
    <p:extLst>
      <p:ext uri="{BB962C8B-B14F-4D97-AF65-F5344CB8AC3E}">
        <p14:creationId xmlns:p14="http://schemas.microsoft.com/office/powerpoint/2010/main" val="152672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ssexfuture.org.uk/action/strengthen-communities-through-participation/the-strategic-hate-crime-prevention-partnership-shcp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6761A-A325-8D43-8C71-82B7481BB781}" type="slidenum">
              <a:rPr lang="en-US" smtClean="0"/>
              <a:t>1</a:t>
            </a:fld>
            <a:endParaRPr lang="en-US"/>
          </a:p>
        </p:txBody>
      </p:sp>
    </p:spTree>
    <p:extLst>
      <p:ext uri="{BB962C8B-B14F-4D97-AF65-F5344CB8AC3E}">
        <p14:creationId xmlns:p14="http://schemas.microsoft.com/office/powerpoint/2010/main" val="64185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fld id="{1366761A-A325-8D43-8C71-82B7481BB781}" type="slidenum">
              <a:rPr lang="en-US" smtClean="0"/>
              <a:t>2</a:t>
            </a:fld>
            <a:endParaRPr lang="en-US"/>
          </a:p>
        </p:txBody>
      </p:sp>
    </p:spTree>
    <p:extLst>
      <p:ext uri="{BB962C8B-B14F-4D97-AF65-F5344CB8AC3E}">
        <p14:creationId xmlns:p14="http://schemas.microsoft.com/office/powerpoint/2010/main" val="413673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3</a:t>
            </a:fld>
            <a:endParaRPr lang="en-US"/>
          </a:p>
        </p:txBody>
      </p:sp>
    </p:spTree>
    <p:extLst>
      <p:ext uri="{BB962C8B-B14F-4D97-AF65-F5344CB8AC3E}">
        <p14:creationId xmlns:p14="http://schemas.microsoft.com/office/powerpoint/2010/main" val="172913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Information about hate crime (including</a:t>
            </a:r>
            <a:r>
              <a:rPr lang="en-GB" baseline="0" dirty="0" smtClean="0"/>
              <a:t> reporting and support options) - </a:t>
            </a:r>
            <a:r>
              <a:rPr lang="en-GB" dirty="0" smtClean="0"/>
              <a:t>https://www.essexfuture.org.uk/action/strengthen-communities-through-participation/stop-the-hate/ </a:t>
            </a:r>
          </a:p>
          <a:p>
            <a:pPr marL="228600" indent="-228600">
              <a:buAutoNum type="arabicPeriod"/>
            </a:pPr>
            <a:r>
              <a:rPr lang="en-GB" dirty="0" smtClean="0"/>
              <a:t>Information about the Strategic Hate Crime Prevention Partnership - </a:t>
            </a:r>
            <a:r>
              <a:rPr lang="en-US" sz="1200" dirty="0" smtClean="0">
                <a:solidFill>
                  <a:srgbClr val="3E454B"/>
                </a:solidFill>
                <a:latin typeface="Trebuchet MS" charset="0"/>
                <a:ea typeface="Trebuchet MS" charset="0"/>
                <a:cs typeface="Trebuchet MS" charset="0"/>
                <a:hlinkClick r:id="rId3"/>
              </a:rPr>
              <a:t>https://www.essexfuture.org.uk/action/strengthen-communities-through-participation/the-strategic-hate-crime-prevention-partnership-shcpp/</a:t>
            </a:r>
            <a:endParaRPr lang="en-GB" dirty="0" smtClean="0"/>
          </a:p>
        </p:txBody>
      </p:sp>
      <p:sp>
        <p:nvSpPr>
          <p:cNvPr id="4" name="Slide Number Placeholder 3"/>
          <p:cNvSpPr>
            <a:spLocks noGrp="1"/>
          </p:cNvSpPr>
          <p:nvPr>
            <p:ph type="sldNum" sz="quarter" idx="10"/>
          </p:nvPr>
        </p:nvSpPr>
        <p:spPr/>
        <p:txBody>
          <a:bodyPr/>
          <a:lstStyle/>
          <a:p>
            <a:fld id="{1366761A-A325-8D43-8C71-82B7481BB781}" type="slidenum">
              <a:rPr lang="en-US" smtClean="0"/>
              <a:t>5</a:t>
            </a:fld>
            <a:endParaRPr lang="en-US"/>
          </a:p>
        </p:txBody>
      </p:sp>
    </p:spTree>
    <p:extLst>
      <p:ext uri="{BB962C8B-B14F-4D97-AF65-F5344CB8AC3E}">
        <p14:creationId xmlns:p14="http://schemas.microsoft.com/office/powerpoint/2010/main" val="413673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B6B94514-C98D-4D69-A025-E597864A6B41}" type="slidenum">
              <a:rPr lang="en-GB" smtClean="0"/>
              <a:t>6</a:t>
            </a:fld>
            <a:endParaRPr lang="en-GB"/>
          </a:p>
        </p:txBody>
      </p:sp>
    </p:spTree>
    <p:extLst>
      <p:ext uri="{BB962C8B-B14F-4D97-AF65-F5344CB8AC3E}">
        <p14:creationId xmlns:p14="http://schemas.microsoft.com/office/powerpoint/2010/main" val="395976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fld id="{1366761A-A325-8D43-8C71-82B7481BB781}" type="slidenum">
              <a:rPr lang="en-US" smtClean="0"/>
              <a:t>9</a:t>
            </a:fld>
            <a:endParaRPr lang="en-US"/>
          </a:p>
        </p:txBody>
      </p:sp>
    </p:spTree>
    <p:extLst>
      <p:ext uri="{BB962C8B-B14F-4D97-AF65-F5344CB8AC3E}">
        <p14:creationId xmlns:p14="http://schemas.microsoft.com/office/powerpoint/2010/main" val="38468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fld id="{1366761A-A325-8D43-8C71-82B7481BB781}" type="slidenum">
              <a:rPr lang="en-US" smtClean="0"/>
              <a:t>12</a:t>
            </a:fld>
            <a:endParaRPr lang="en-US"/>
          </a:p>
        </p:txBody>
      </p:sp>
    </p:spTree>
    <p:extLst>
      <p:ext uri="{BB962C8B-B14F-4D97-AF65-F5344CB8AC3E}">
        <p14:creationId xmlns:p14="http://schemas.microsoft.com/office/powerpoint/2010/main" val="338705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0A80F9-FFC8-9A46-94D3-1C5EB5ADD697}"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9533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A80F9-FFC8-9A46-94D3-1C5EB5ADD697}"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68358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A80F9-FFC8-9A46-94D3-1C5EB5ADD697}"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349716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A80F9-FFC8-9A46-94D3-1C5EB5ADD697}"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231710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A80F9-FFC8-9A46-94D3-1C5EB5ADD697}"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106834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0A80F9-FFC8-9A46-94D3-1C5EB5ADD697}"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241787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0A80F9-FFC8-9A46-94D3-1C5EB5ADD697}" type="datetimeFigureOut">
              <a:rPr lang="en-US" smtClean="0"/>
              <a:pPr/>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374487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0A80F9-FFC8-9A46-94D3-1C5EB5ADD697}" type="datetimeFigureOut">
              <a:rPr lang="en-US" smtClean="0"/>
              <a:pPr/>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356526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A80F9-FFC8-9A46-94D3-1C5EB5ADD697}" type="datetimeFigureOut">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122029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A80F9-FFC8-9A46-94D3-1C5EB5ADD697}"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418433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A80F9-FFC8-9A46-94D3-1C5EB5ADD697}"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a:p>
        </p:txBody>
      </p:sp>
    </p:spTree>
    <p:extLst>
      <p:ext uri="{BB962C8B-B14F-4D97-AF65-F5344CB8AC3E}">
        <p14:creationId xmlns:p14="http://schemas.microsoft.com/office/powerpoint/2010/main" val="49677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0A80F9-FFC8-9A46-94D3-1C5EB5ADD697}" type="datetimeFigureOut">
              <a:rPr lang="en-US" smtClean="0"/>
              <a:pPr/>
              <a:t>4/22/2020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272A15-12DB-3E4A-A08E-BA01710C3156}" type="slidenum">
              <a:rPr lang="en-US" smtClean="0"/>
              <a:pPr/>
              <a:t>‹#›</a:t>
            </a:fld>
            <a:endParaRPr lang="en-US"/>
          </a:p>
        </p:txBody>
      </p:sp>
    </p:spTree>
    <p:extLst>
      <p:ext uri="{BB962C8B-B14F-4D97-AF65-F5344CB8AC3E}">
        <p14:creationId xmlns:p14="http://schemas.microsoft.com/office/powerpoint/2010/main" val="37999629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twitter.com/VictimSupport/status/124855381727422873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ctimsupport.org.uk/help-and-support/get-help/support-near-you/east-england/essex" TargetMode="External"/><Relationship Id="rId7" Type="http://schemas.openxmlformats.org/officeDocument/2006/relationships/hyperlink" Target="http://www.restorativeessex.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stophateuk.org/" TargetMode="External"/><Relationship Id="rId5" Type="http://schemas.openxmlformats.org/officeDocument/2006/relationships/hyperlink" Target="http://www.report-it.org.uk/" TargetMode="External"/><Relationship Id="rId4" Type="http://schemas.openxmlformats.org/officeDocument/2006/relationships/hyperlink" Target="http://www.essex.police.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hyperlink" Target="http://www.essex.pfcc.police.uk/" TargetMode="Externa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www.essex.gov.uk/Pages/Default.aspx" TargetMode="External"/><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www.essex.police.uk/" TargetMode="External"/><Relationship Id="rId3" Type="http://schemas.openxmlformats.org/officeDocument/2006/relationships/image" Target="../media/image14.gif"/><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stophateuk.org/essex/" TargetMode="External"/><Relationship Id="rId4" Type="http://schemas.openxmlformats.org/officeDocument/2006/relationships/hyperlink" Target="http://www.report-it.org.uk/" TargetMode="Externa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3999" cy="6858000"/>
          </a:xfrm>
          <a:prstGeom prst="rect">
            <a:avLst/>
          </a:prstGeom>
          <a:solidFill>
            <a:srgbClr val="E30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1799" y="1770365"/>
            <a:ext cx="7715914" cy="1430035"/>
          </a:xfrm>
        </p:spPr>
        <p:txBody>
          <a:bodyPr lIns="0" tIns="0" rIns="0" bIns="0">
            <a:noAutofit/>
          </a:bodyPr>
          <a:lstStyle/>
          <a:p>
            <a:pPr algn="l"/>
            <a:r>
              <a:rPr lang="en-US" sz="4400" b="1" dirty="0" smtClean="0">
                <a:solidFill>
                  <a:srgbClr val="FFFFFF"/>
                </a:solidFill>
                <a:latin typeface="Trebuchet MS"/>
                <a:cs typeface="Trebuchet MS"/>
              </a:rPr>
              <a:t>Hate </a:t>
            </a:r>
            <a:r>
              <a:rPr lang="en-US" sz="4400" b="1" dirty="0" smtClean="0">
                <a:solidFill>
                  <a:srgbClr val="FFFFFF"/>
                </a:solidFill>
                <a:latin typeface="Trebuchet MS"/>
                <a:cs typeface="Trebuchet MS"/>
              </a:rPr>
              <a:t>Crime in Essex</a:t>
            </a:r>
            <a:endParaRPr lang="en-US" sz="4400" b="1" dirty="0">
              <a:solidFill>
                <a:srgbClr val="FFFFFF"/>
              </a:solidFill>
              <a:latin typeface="Trebuchet MS"/>
              <a:cs typeface="Trebuchet MS"/>
            </a:endParaRPr>
          </a:p>
        </p:txBody>
      </p:sp>
      <p:sp>
        <p:nvSpPr>
          <p:cNvPr id="3" name="Subtitle 2"/>
          <p:cNvSpPr>
            <a:spLocks noGrp="1"/>
          </p:cNvSpPr>
          <p:nvPr>
            <p:ph type="subTitle" idx="1"/>
          </p:nvPr>
        </p:nvSpPr>
        <p:spPr>
          <a:xfrm>
            <a:off x="431800" y="441325"/>
            <a:ext cx="8280400" cy="827088"/>
          </a:xfrm>
        </p:spPr>
        <p:txBody>
          <a:bodyPr lIns="0" tIns="0" rIns="0" bIns="0">
            <a:normAutofit/>
          </a:bodyPr>
          <a:lstStyle/>
          <a:p>
            <a:pPr algn="l">
              <a:lnSpc>
                <a:spcPts val="740"/>
              </a:lnSpc>
            </a:pPr>
            <a:r>
              <a:rPr lang="en-US" sz="1800" b="1" dirty="0" smtClean="0">
                <a:solidFill>
                  <a:schemeClr val="bg1"/>
                </a:solidFill>
                <a:latin typeface="Trebuchet MS"/>
                <a:cs typeface="Trebuchet MS"/>
              </a:rPr>
              <a:t>Lauren McSpadden – Hate Crime </a:t>
            </a:r>
            <a:r>
              <a:rPr lang="en-US" sz="1800" b="1" dirty="0" smtClean="0">
                <a:solidFill>
                  <a:schemeClr val="bg1"/>
                </a:solidFill>
                <a:latin typeface="Trebuchet MS"/>
                <a:cs typeface="Trebuchet MS"/>
              </a:rPr>
              <a:t>Coordinator</a:t>
            </a:r>
            <a:endParaRPr lang="en-US" sz="1800" b="1" dirty="0">
              <a:solidFill>
                <a:schemeClr val="bg1"/>
              </a:solidFill>
              <a:latin typeface="Trebuchet MS"/>
              <a:cs typeface="Trebuchet M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4616977"/>
            <a:ext cx="1799698" cy="1799698"/>
          </a:xfrm>
          <a:prstGeom prst="rect">
            <a:avLst/>
          </a:prstGeom>
        </p:spPr>
      </p:pic>
    </p:spTree>
    <p:extLst>
      <p:ext uri="{BB962C8B-B14F-4D97-AF65-F5344CB8AC3E}">
        <p14:creationId xmlns:p14="http://schemas.microsoft.com/office/powerpoint/2010/main" val="145575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2227"/>
            <a:ext cx="9143999" cy="6858000"/>
          </a:xfrm>
          <a:prstGeom prst="rect">
            <a:avLst/>
          </a:prstGeom>
          <a:solidFill>
            <a:srgbClr val="E30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1800" y="1600200"/>
            <a:ext cx="8343710" cy="1347824"/>
          </a:xfrm>
        </p:spPr>
        <p:txBody>
          <a:bodyPr lIns="0" tIns="0" rIns="0" bIns="0">
            <a:noAutofit/>
          </a:bodyPr>
          <a:lstStyle/>
          <a:p>
            <a:pPr>
              <a:lnSpc>
                <a:spcPts val="6240"/>
              </a:lnSpc>
              <a:spcAft>
                <a:spcPts val="600"/>
              </a:spcAft>
            </a:pPr>
            <a:r>
              <a:rPr lang="en-US" sz="4000" dirty="0" smtClean="0">
                <a:solidFill>
                  <a:srgbClr val="FFFFFF"/>
                </a:solidFill>
                <a:latin typeface="Trebuchet MS"/>
                <a:cs typeface="Trebuchet MS"/>
              </a:rPr>
              <a:t>Any questions/comments?</a:t>
            </a:r>
            <a:endParaRPr lang="en-US" sz="4000" dirty="0">
              <a:solidFill>
                <a:srgbClr val="FFFFFF"/>
              </a:solidFill>
              <a:latin typeface="Trebuchet MS"/>
              <a:cs typeface="Trebuchet M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4616977"/>
            <a:ext cx="1799698" cy="1799698"/>
          </a:xfrm>
          <a:prstGeom prst="rect">
            <a:avLst/>
          </a:prstGeom>
        </p:spPr>
      </p:pic>
      <p:sp>
        <p:nvSpPr>
          <p:cNvPr id="5" name="Content Placeholder 2"/>
          <p:cNvSpPr txBox="1">
            <a:spLocks/>
          </p:cNvSpPr>
          <p:nvPr/>
        </p:nvSpPr>
        <p:spPr>
          <a:xfrm>
            <a:off x="457200" y="2315676"/>
            <a:ext cx="8229600" cy="709577"/>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sz="5400" dirty="0" smtClean="0">
              <a:solidFill>
                <a:srgbClr val="E30615"/>
              </a:solidFill>
              <a:latin typeface="Trebuchet MS" panose="020B0603020202020204" pitchFamily="34" charset="0"/>
            </a:endParaRPr>
          </a:p>
          <a:p>
            <a:pPr algn="l">
              <a:lnSpc>
                <a:spcPct val="170000"/>
              </a:lnSpc>
            </a:pPr>
            <a:endParaRPr lang="en-GB" sz="2800" dirty="0" smtClean="0">
              <a:solidFill>
                <a:schemeClr val="bg1"/>
              </a:solidFill>
              <a:latin typeface="Trebuchet MS" panose="020B0603020202020204" pitchFamily="34" charset="0"/>
            </a:endParaRPr>
          </a:p>
          <a:p>
            <a:pPr algn="l">
              <a:lnSpc>
                <a:spcPct val="170000"/>
              </a:lnSpc>
            </a:pPr>
            <a:endParaRPr lang="en-GB" sz="9600" dirty="0">
              <a:solidFill>
                <a:schemeClr val="bg1"/>
              </a:solidFill>
              <a:latin typeface="Trebuchet MS" panose="020B0603020202020204" pitchFamily="34" charset="0"/>
            </a:endParaRPr>
          </a:p>
          <a:p>
            <a:pPr>
              <a:lnSpc>
                <a:spcPct val="170000"/>
              </a:lnSpc>
            </a:pPr>
            <a:r>
              <a:rPr lang="en-GB" sz="9600" dirty="0" smtClean="0">
                <a:solidFill>
                  <a:schemeClr val="bg1"/>
                </a:solidFill>
                <a:latin typeface="Trebuchet MS" panose="020B0603020202020204" pitchFamily="34" charset="0"/>
              </a:rPr>
              <a:t>Contact Lauren McSpadden, Hate Crime </a:t>
            </a:r>
            <a:r>
              <a:rPr lang="en-GB" sz="9600" dirty="0" smtClean="0">
                <a:solidFill>
                  <a:schemeClr val="bg1"/>
                </a:solidFill>
                <a:latin typeface="Trebuchet MS" panose="020B0603020202020204" pitchFamily="34" charset="0"/>
              </a:rPr>
              <a:t>Coordinator </a:t>
            </a:r>
            <a:r>
              <a:rPr lang="en-GB" sz="9600" dirty="0" smtClean="0">
                <a:solidFill>
                  <a:schemeClr val="bg1"/>
                </a:solidFill>
                <a:latin typeface="Trebuchet MS" panose="020B0603020202020204" pitchFamily="34" charset="0"/>
              </a:rPr>
              <a:t>at </a:t>
            </a:r>
            <a:r>
              <a:rPr lang="en-GB" sz="9600" u="sng" dirty="0" smtClean="0">
                <a:solidFill>
                  <a:schemeClr val="bg1"/>
                </a:solidFill>
                <a:latin typeface="Trebuchet MS" panose="020B0603020202020204" pitchFamily="34" charset="0"/>
              </a:rPr>
              <a:t>lauren.mcspadden@victimsupport.org.uk</a:t>
            </a:r>
            <a:r>
              <a:rPr lang="en-GB" sz="9600" dirty="0" smtClean="0">
                <a:solidFill>
                  <a:schemeClr val="bg1"/>
                </a:solidFill>
                <a:latin typeface="Trebuchet MS" panose="020B0603020202020204" pitchFamily="34" charset="0"/>
              </a:rPr>
              <a:t> </a:t>
            </a:r>
          </a:p>
          <a:p>
            <a:endParaRPr lang="en-GB" dirty="0" smtClean="0">
              <a:solidFill>
                <a:schemeClr val="tx1"/>
              </a:solidFill>
              <a:latin typeface="Trebuchet MS" panose="020B0603020202020204" pitchFamily="34" charset="0"/>
            </a:endParaRPr>
          </a:p>
        </p:txBody>
      </p:sp>
    </p:spTree>
    <p:extLst>
      <p:ext uri="{BB962C8B-B14F-4D97-AF65-F5344CB8AC3E}">
        <p14:creationId xmlns:p14="http://schemas.microsoft.com/office/powerpoint/2010/main" val="793448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413164"/>
            <a:ext cx="8267700" cy="4864805"/>
          </a:xfrm>
        </p:spPr>
        <p:txBody>
          <a:bodyPr lIns="0" tIns="0" rIns="0" bIns="0">
            <a:noAutofit/>
          </a:bodyPr>
          <a:lstStyle/>
          <a:p>
            <a:pPr>
              <a:spcAft>
                <a:spcPts val="600"/>
              </a:spcAft>
              <a:buClr>
                <a:srgbClr val="E30615"/>
              </a:buClr>
            </a:pPr>
            <a:r>
              <a:rPr lang="en-US" sz="1700" dirty="0">
                <a:solidFill>
                  <a:srgbClr val="3E454B"/>
                </a:solidFill>
                <a:latin typeface="Trebuchet MS" charset="0"/>
                <a:ea typeface="Trebuchet MS" charset="0"/>
                <a:cs typeface="Trebuchet MS" charset="0"/>
              </a:rPr>
              <a:t>“A Hate Crime is when someone targets you because of your race, religion, gender identity, sexual orientation or disability. To find out more search ‘Hate Crime’ at www.essex.police.uk. #</a:t>
            </a:r>
            <a:r>
              <a:rPr lang="en-US" sz="1700" dirty="0" err="1">
                <a:solidFill>
                  <a:srgbClr val="3E454B"/>
                </a:solidFill>
                <a:latin typeface="Trebuchet MS" charset="0"/>
                <a:ea typeface="Trebuchet MS" charset="0"/>
                <a:cs typeface="Trebuchet MS" charset="0"/>
              </a:rPr>
              <a:t>StopTheHate</a:t>
            </a:r>
            <a:r>
              <a:rPr lang="en-US" sz="1700" dirty="0">
                <a:solidFill>
                  <a:srgbClr val="3E454B"/>
                </a:solidFill>
                <a:latin typeface="Trebuchet MS" charset="0"/>
                <a:ea typeface="Trebuchet MS" charset="0"/>
                <a:cs typeface="Trebuchet MS" charset="0"/>
              </a:rPr>
              <a:t>” </a:t>
            </a:r>
          </a:p>
          <a:p>
            <a:pPr>
              <a:spcAft>
                <a:spcPts val="600"/>
              </a:spcAft>
              <a:buClr>
                <a:srgbClr val="E30615"/>
              </a:buClr>
            </a:pPr>
            <a:r>
              <a:rPr lang="en-US" sz="1700" dirty="0" smtClean="0">
                <a:solidFill>
                  <a:srgbClr val="3E454B"/>
                </a:solidFill>
                <a:latin typeface="Trebuchet MS" charset="0"/>
                <a:ea typeface="Trebuchet MS" charset="0"/>
                <a:cs typeface="Trebuchet MS" charset="0"/>
              </a:rPr>
              <a:t>“</a:t>
            </a:r>
            <a:r>
              <a:rPr lang="en-US" sz="1700" dirty="0">
                <a:solidFill>
                  <a:srgbClr val="3E454B"/>
                </a:solidFill>
                <a:latin typeface="Trebuchet MS" charset="0"/>
                <a:ea typeface="Trebuchet MS" charset="0"/>
                <a:cs typeface="Trebuchet MS" charset="0"/>
              </a:rPr>
              <a:t>Why is it important to report #</a:t>
            </a:r>
            <a:r>
              <a:rPr lang="en-US" sz="1700" dirty="0" err="1">
                <a:solidFill>
                  <a:srgbClr val="3E454B"/>
                </a:solidFill>
                <a:latin typeface="Trebuchet MS" charset="0"/>
                <a:ea typeface="Trebuchet MS" charset="0"/>
                <a:cs typeface="Trebuchet MS" charset="0"/>
              </a:rPr>
              <a:t>HateCrime</a:t>
            </a:r>
            <a:r>
              <a:rPr lang="en-US" sz="1700" dirty="0">
                <a:solidFill>
                  <a:srgbClr val="3E454B"/>
                </a:solidFill>
                <a:latin typeface="Trebuchet MS" charset="0"/>
                <a:ea typeface="Trebuchet MS" charset="0"/>
                <a:cs typeface="Trebuchet MS" charset="0"/>
              </a:rPr>
              <a:t>? By reporting Hate Crime, you could stop it from happening again to you or someone else. You can also get information about support services and can be supported to move beyond the crime. To find out more visit www.victimsupport.org.uk”</a:t>
            </a:r>
            <a:endParaRPr lang="en-GB" sz="1700" dirty="0">
              <a:solidFill>
                <a:srgbClr val="3E454B"/>
              </a:solidFill>
              <a:latin typeface="Trebuchet MS" charset="0"/>
              <a:ea typeface="Trebuchet MS" charset="0"/>
              <a:cs typeface="Trebuchet MS" charset="0"/>
            </a:endParaRPr>
          </a:p>
          <a:p>
            <a:pPr>
              <a:spcAft>
                <a:spcPts val="600"/>
              </a:spcAft>
              <a:buClr>
                <a:srgbClr val="E30615"/>
              </a:buClr>
            </a:pPr>
            <a:r>
              <a:rPr lang="en-US" sz="1700" dirty="0" smtClean="0">
                <a:solidFill>
                  <a:srgbClr val="36424A"/>
                </a:solidFill>
                <a:latin typeface="Trebuchet MS" charset="0"/>
                <a:ea typeface="Trebuchet MS" charset="0"/>
                <a:cs typeface="Trebuchet MS" charset="0"/>
              </a:rPr>
              <a:t>“</a:t>
            </a:r>
            <a:r>
              <a:rPr lang="en-US" sz="1700" dirty="0">
                <a:solidFill>
                  <a:srgbClr val="36424A"/>
                </a:solidFill>
                <a:latin typeface="Trebuchet MS" charset="0"/>
                <a:ea typeface="Trebuchet MS" charset="0"/>
                <a:cs typeface="Trebuchet MS" charset="0"/>
              </a:rPr>
              <a:t>Victim Support is a national charity that provides practical and emotional support to people affected by crime and traumatic incidents. Their support is free, confidential and independent of the police. If you have been affected by Hate Crime, contact @</a:t>
            </a:r>
            <a:r>
              <a:rPr lang="en-US" sz="1700" dirty="0" err="1" smtClean="0">
                <a:solidFill>
                  <a:srgbClr val="36424A"/>
                </a:solidFill>
                <a:latin typeface="Trebuchet MS" charset="0"/>
                <a:ea typeface="Trebuchet MS" charset="0"/>
                <a:cs typeface="Trebuchet MS" charset="0"/>
              </a:rPr>
              <a:t>VictimSupport</a:t>
            </a:r>
            <a:r>
              <a:rPr lang="en-US" sz="1700" dirty="0" smtClean="0">
                <a:solidFill>
                  <a:srgbClr val="36424A"/>
                </a:solidFill>
                <a:latin typeface="Trebuchet MS" charset="0"/>
                <a:ea typeface="Trebuchet MS" charset="0"/>
                <a:cs typeface="Trebuchet MS" charset="0"/>
              </a:rPr>
              <a:t> </a:t>
            </a:r>
            <a:r>
              <a:rPr lang="en-US" sz="1700" dirty="0">
                <a:solidFill>
                  <a:srgbClr val="36424A"/>
                </a:solidFill>
                <a:latin typeface="Trebuchet MS" charset="0"/>
                <a:ea typeface="Trebuchet MS" charset="0"/>
                <a:cs typeface="Trebuchet MS" charset="0"/>
              </a:rPr>
              <a:t>#</a:t>
            </a:r>
            <a:r>
              <a:rPr lang="en-US" sz="1700" dirty="0" err="1">
                <a:solidFill>
                  <a:srgbClr val="36424A"/>
                </a:solidFill>
                <a:latin typeface="Trebuchet MS" charset="0"/>
                <a:ea typeface="Trebuchet MS" charset="0"/>
                <a:cs typeface="Trebuchet MS" charset="0"/>
              </a:rPr>
              <a:t>StopTheHate</a:t>
            </a:r>
            <a:r>
              <a:rPr lang="en-US" sz="1700" dirty="0">
                <a:solidFill>
                  <a:srgbClr val="36424A"/>
                </a:solidFill>
                <a:latin typeface="Trebuchet MS" charset="0"/>
                <a:ea typeface="Trebuchet MS" charset="0"/>
                <a:cs typeface="Trebuchet MS" charset="0"/>
              </a:rPr>
              <a:t>”.</a:t>
            </a:r>
            <a:endParaRPr lang="en-GB" sz="1700" dirty="0" smtClean="0">
              <a:solidFill>
                <a:srgbClr val="36424A"/>
              </a:solidFill>
              <a:latin typeface="Trebuchet MS" charset="0"/>
              <a:ea typeface="Trebuchet MS" charset="0"/>
              <a:cs typeface="Trebuchet MS" charset="0"/>
            </a:endParaRPr>
          </a:p>
          <a:p>
            <a:pPr>
              <a:spcAft>
                <a:spcPts val="600"/>
              </a:spcAft>
              <a:buClr>
                <a:srgbClr val="E30615"/>
              </a:buClr>
            </a:pPr>
            <a:r>
              <a:rPr lang="en-GB" sz="1700" dirty="0" smtClean="0">
                <a:solidFill>
                  <a:srgbClr val="3E454B"/>
                </a:solidFill>
                <a:latin typeface="Trebuchet MS" charset="0"/>
                <a:ea typeface="Trebuchet MS" charset="0"/>
                <a:cs typeface="Trebuchet MS" charset="0"/>
              </a:rPr>
              <a:t>Attach or retweet this video from </a:t>
            </a:r>
            <a:r>
              <a:rPr lang="en-GB" sz="1700" dirty="0">
                <a:solidFill>
                  <a:srgbClr val="3E454B"/>
                </a:solidFill>
                <a:latin typeface="Trebuchet MS" charset="0"/>
                <a:ea typeface="Trebuchet MS" charset="0"/>
                <a:cs typeface="Trebuchet MS" charset="0"/>
              </a:rPr>
              <a:t>Victim Support: </a:t>
            </a:r>
            <a:r>
              <a:rPr lang="en-GB" sz="1700" dirty="0">
                <a:solidFill>
                  <a:srgbClr val="3E454B"/>
                </a:solidFill>
                <a:latin typeface="Trebuchet MS" charset="0"/>
                <a:ea typeface="Trebuchet MS" charset="0"/>
                <a:cs typeface="Trebuchet MS" charset="0"/>
                <a:hlinkClick r:id="rId2"/>
              </a:rPr>
              <a:t>https://</a:t>
            </a:r>
            <a:r>
              <a:rPr lang="en-GB" sz="1700" dirty="0" smtClean="0">
                <a:solidFill>
                  <a:srgbClr val="3E454B"/>
                </a:solidFill>
                <a:latin typeface="Trebuchet MS" charset="0"/>
                <a:ea typeface="Trebuchet MS" charset="0"/>
                <a:cs typeface="Trebuchet MS" charset="0"/>
                <a:hlinkClick r:id="rId2"/>
              </a:rPr>
              <a:t>twitter.com/VictimSupport/status/1248553817274228736</a:t>
            </a:r>
            <a:r>
              <a:rPr lang="en-GB" sz="1700" dirty="0" smtClean="0">
                <a:solidFill>
                  <a:srgbClr val="3E454B"/>
                </a:solidFill>
                <a:latin typeface="Trebuchet MS" charset="0"/>
                <a:ea typeface="Trebuchet MS" charset="0"/>
                <a:cs typeface="Trebuchet MS" charset="0"/>
              </a:rPr>
              <a:t> </a:t>
            </a:r>
          </a:p>
          <a:p>
            <a:pPr>
              <a:spcAft>
                <a:spcPts val="600"/>
              </a:spcAft>
              <a:buClr>
                <a:srgbClr val="E30615"/>
              </a:buClr>
            </a:pPr>
            <a:r>
              <a:rPr lang="en-US" sz="1700" dirty="0">
                <a:solidFill>
                  <a:srgbClr val="3E454B"/>
                </a:solidFill>
                <a:latin typeface="Trebuchet MS" charset="0"/>
                <a:ea typeface="Trebuchet MS" charset="0"/>
                <a:cs typeface="Trebuchet MS" charset="0"/>
              </a:rPr>
              <a:t>“Hate Incident Reporting </a:t>
            </a:r>
            <a:r>
              <a:rPr lang="en-US" sz="1700" dirty="0" err="1">
                <a:solidFill>
                  <a:srgbClr val="3E454B"/>
                </a:solidFill>
                <a:latin typeface="Trebuchet MS" charset="0"/>
                <a:ea typeface="Trebuchet MS" charset="0"/>
                <a:cs typeface="Trebuchet MS" charset="0"/>
              </a:rPr>
              <a:t>Centres</a:t>
            </a:r>
            <a:r>
              <a:rPr lang="en-US" sz="1700" dirty="0">
                <a:solidFill>
                  <a:srgbClr val="3E454B"/>
                </a:solidFill>
                <a:latin typeface="Trebuchet MS" charset="0"/>
                <a:ea typeface="Trebuchet MS" charset="0"/>
                <a:cs typeface="Trebuchet MS" charset="0"/>
              </a:rPr>
              <a:t> or HIRCs, are community venues where individuals can be supported to report Hate Crimes, either as a victim or a witness. Details of HIRCs in your area can be found by searching ‘Hate Crime’ at www.essex.police.uk </a:t>
            </a:r>
            <a:r>
              <a:rPr lang="en-US" sz="1700" dirty="0" smtClean="0">
                <a:solidFill>
                  <a:srgbClr val="3E454B"/>
                </a:solidFill>
                <a:latin typeface="Trebuchet MS" charset="0"/>
                <a:ea typeface="Trebuchet MS" charset="0"/>
                <a:cs typeface="Trebuchet MS" charset="0"/>
              </a:rPr>
              <a:t>#</a:t>
            </a:r>
            <a:r>
              <a:rPr lang="en-US" sz="1700" dirty="0" err="1" smtClean="0">
                <a:solidFill>
                  <a:srgbClr val="3E454B"/>
                </a:solidFill>
                <a:latin typeface="Trebuchet MS" charset="0"/>
                <a:ea typeface="Trebuchet MS" charset="0"/>
                <a:cs typeface="Trebuchet MS" charset="0"/>
              </a:rPr>
              <a:t>StopTheHate</a:t>
            </a:r>
            <a:r>
              <a:rPr lang="en-US" sz="1700" dirty="0" smtClean="0">
                <a:solidFill>
                  <a:srgbClr val="3E454B"/>
                </a:solidFill>
                <a:latin typeface="Trebuchet MS" charset="0"/>
                <a:ea typeface="Trebuchet MS" charset="0"/>
                <a:cs typeface="Trebuchet MS" charset="0"/>
              </a:rPr>
              <a:t>”</a:t>
            </a: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GB" sz="2400" dirty="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GB" sz="2000" dirty="0">
              <a:solidFill>
                <a:srgbClr val="3E454B"/>
              </a:solidFill>
              <a:latin typeface="Trebuchet MS" charset="0"/>
              <a:ea typeface="Trebuchet MS" charset="0"/>
              <a:cs typeface="Trebuchet MS" charset="0"/>
            </a:endParaRPr>
          </a:p>
          <a:p>
            <a:pPr marL="0" indent="0" algn="ctr">
              <a:spcAft>
                <a:spcPts val="600"/>
              </a:spcAft>
              <a:buNone/>
            </a:pPr>
            <a:endParaRPr lang="en-GB" sz="2000" b="1" dirty="0" smtClean="0">
              <a:solidFill>
                <a:srgbClr val="3E454B"/>
              </a:solidFill>
              <a:latin typeface="Trebuchet MS" charset="0"/>
              <a:ea typeface="Trebuchet MS" charset="0"/>
              <a:cs typeface="Trebuchet MS" charset="0"/>
            </a:endParaRP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 </a:t>
            </a:r>
            <a:r>
              <a:rPr lang="en-US" sz="3600" b="1" dirty="0" smtClean="0">
                <a:solidFill>
                  <a:srgbClr val="E30615"/>
                </a:solidFill>
                <a:latin typeface="Trebuchet MS"/>
                <a:cs typeface="Trebuchet MS"/>
              </a:rPr>
              <a:t>Appendix I – Social Media content</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1642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607" y="1130968"/>
            <a:ext cx="8452893" cy="5443931"/>
          </a:xfrm>
        </p:spPr>
        <p:txBody>
          <a:bodyPr lIns="0" tIns="0" rIns="0" bIns="0">
            <a:noAutofit/>
          </a:bodyPr>
          <a:lstStyle/>
          <a:p>
            <a:pPr marL="0" indent="0">
              <a:spcAft>
                <a:spcPts val="1200"/>
              </a:spcAft>
              <a:buClr>
                <a:srgbClr val="E30615"/>
              </a:buClr>
              <a:buNone/>
            </a:pPr>
            <a:endParaRPr lang="en-GB" sz="1600" dirty="0" smtClean="0">
              <a:solidFill>
                <a:srgbClr val="36424A"/>
              </a:solidFill>
              <a:latin typeface="Trebuchet MS" panose="020B0603020202020204" pitchFamily="34" charset="0"/>
              <a:hlinkClick r:id="rId3"/>
            </a:endParaRPr>
          </a:p>
          <a:p>
            <a:pPr>
              <a:spcAft>
                <a:spcPts val="1200"/>
              </a:spcAft>
              <a:buClr>
                <a:srgbClr val="E30615"/>
              </a:buClr>
            </a:pPr>
            <a:r>
              <a:rPr lang="en-GB" sz="1800" dirty="0">
                <a:solidFill>
                  <a:srgbClr val="36424A"/>
                </a:solidFill>
                <a:latin typeface="Trebuchet MS" panose="020B0603020202020204" pitchFamily="34" charset="0"/>
              </a:rPr>
              <a:t>Victim </a:t>
            </a:r>
            <a:r>
              <a:rPr lang="en-GB" sz="1800" dirty="0" smtClean="0">
                <a:solidFill>
                  <a:srgbClr val="36424A"/>
                </a:solidFill>
                <a:latin typeface="Trebuchet MS" panose="020B0603020202020204" pitchFamily="34" charset="0"/>
              </a:rPr>
              <a:t>Support: </a:t>
            </a:r>
            <a:r>
              <a:rPr lang="en-GB" sz="1800" dirty="0" smtClean="0">
                <a:solidFill>
                  <a:srgbClr val="36424A"/>
                </a:solidFill>
                <a:latin typeface="Trebuchet MS" panose="020B0603020202020204" pitchFamily="34" charset="0"/>
                <a:hlinkClick r:id="rId3"/>
              </a:rPr>
              <a:t>www.victimsupport.org.uk/help-and-support/get-help/support-near-you/east-england/essex</a:t>
            </a:r>
            <a:r>
              <a:rPr lang="en-GB" sz="1800" dirty="0" smtClean="0">
                <a:solidFill>
                  <a:srgbClr val="36424A"/>
                </a:solidFill>
                <a:latin typeface="Trebuchet MS" panose="020B0603020202020204" pitchFamily="34" charset="0"/>
              </a:rPr>
              <a:t> </a:t>
            </a:r>
          </a:p>
          <a:p>
            <a:pPr>
              <a:spcAft>
                <a:spcPts val="1200"/>
              </a:spcAft>
              <a:buClr>
                <a:srgbClr val="E30615"/>
              </a:buClr>
            </a:pPr>
            <a:r>
              <a:rPr lang="en-GB" sz="1800" dirty="0">
                <a:solidFill>
                  <a:srgbClr val="36424A"/>
                </a:solidFill>
                <a:latin typeface="Trebuchet MS" panose="020B0603020202020204" pitchFamily="34" charset="0"/>
              </a:rPr>
              <a:t>Essex </a:t>
            </a:r>
            <a:r>
              <a:rPr lang="en-GB" sz="1800" dirty="0" smtClean="0">
                <a:solidFill>
                  <a:srgbClr val="36424A"/>
                </a:solidFill>
                <a:latin typeface="Trebuchet MS" panose="020B0603020202020204" pitchFamily="34" charset="0"/>
              </a:rPr>
              <a:t>Police: </a:t>
            </a:r>
            <a:r>
              <a:rPr lang="en-GB" sz="1800" dirty="0" smtClean="0">
                <a:solidFill>
                  <a:srgbClr val="36424A"/>
                </a:solidFill>
                <a:latin typeface="Trebuchet MS" panose="020B0603020202020204" pitchFamily="34" charset="0"/>
                <a:hlinkClick r:id="rId4"/>
              </a:rPr>
              <a:t>www.essex.police.uk</a:t>
            </a:r>
            <a:r>
              <a:rPr lang="en-GB" sz="1800" dirty="0" smtClean="0">
                <a:solidFill>
                  <a:srgbClr val="36424A"/>
                </a:solidFill>
                <a:latin typeface="Trebuchet MS" panose="020B0603020202020204" pitchFamily="34" charset="0"/>
              </a:rPr>
              <a:t> and search ‘hate crime’.</a:t>
            </a:r>
          </a:p>
          <a:p>
            <a:pPr>
              <a:spcAft>
                <a:spcPts val="1200"/>
              </a:spcAft>
              <a:buClr>
                <a:srgbClr val="E30615"/>
              </a:buClr>
            </a:pPr>
            <a:r>
              <a:rPr lang="en-US" sz="1800" dirty="0">
                <a:solidFill>
                  <a:srgbClr val="3E454B"/>
                </a:solidFill>
                <a:latin typeface="Trebuchet MS" charset="0"/>
                <a:ea typeface="Trebuchet MS" charset="0"/>
                <a:cs typeface="Trebuchet MS" charset="0"/>
              </a:rPr>
              <a:t>True </a:t>
            </a:r>
            <a:r>
              <a:rPr lang="en-US" sz="1800" dirty="0" smtClean="0">
                <a:solidFill>
                  <a:srgbClr val="3E454B"/>
                </a:solidFill>
                <a:latin typeface="Trebuchet MS" charset="0"/>
                <a:ea typeface="Trebuchet MS" charset="0"/>
                <a:cs typeface="Trebuchet MS" charset="0"/>
              </a:rPr>
              <a:t>Vision (online reporting portal): </a:t>
            </a:r>
            <a:r>
              <a:rPr lang="en-GB" sz="1800" dirty="0" smtClean="0">
                <a:solidFill>
                  <a:srgbClr val="36424A"/>
                </a:solidFill>
                <a:latin typeface="Trebuchet MS" panose="020B0603020202020204" pitchFamily="34" charset="0"/>
                <a:hlinkClick r:id="rId5"/>
              </a:rPr>
              <a:t>www.report-it.org.uk</a:t>
            </a:r>
            <a:r>
              <a:rPr lang="en-GB" sz="1800" dirty="0" smtClean="0">
                <a:solidFill>
                  <a:srgbClr val="36424A"/>
                </a:solidFill>
                <a:latin typeface="Trebuchet MS" panose="020B0603020202020204" pitchFamily="34" charset="0"/>
              </a:rPr>
              <a:t> (this website has several useful pages on themes such as online hate crime, personal safety tips and organisations that can help).</a:t>
            </a:r>
            <a:endParaRPr lang="en-GB" sz="1800" dirty="0" smtClean="0">
              <a:solidFill>
                <a:srgbClr val="36424A"/>
              </a:solidFill>
              <a:latin typeface="Trebuchet MS" panose="020B0603020202020204" pitchFamily="34" charset="0"/>
            </a:endParaRPr>
          </a:p>
          <a:p>
            <a:pPr>
              <a:spcAft>
                <a:spcPts val="1200"/>
              </a:spcAft>
              <a:buClr>
                <a:srgbClr val="E30615"/>
              </a:buClr>
            </a:pPr>
            <a:r>
              <a:rPr lang="en-GB" sz="1800" dirty="0">
                <a:solidFill>
                  <a:srgbClr val="3E454B"/>
                </a:solidFill>
                <a:latin typeface="Trebuchet MS" charset="0"/>
                <a:ea typeface="Trebuchet MS" charset="0"/>
                <a:cs typeface="Trebuchet MS" charset="0"/>
              </a:rPr>
              <a:t>Stop Hate </a:t>
            </a:r>
            <a:r>
              <a:rPr lang="en-GB" sz="1800" dirty="0" smtClean="0">
                <a:solidFill>
                  <a:srgbClr val="3E454B"/>
                </a:solidFill>
                <a:latin typeface="Trebuchet MS" charset="0"/>
                <a:ea typeface="Trebuchet MS" charset="0"/>
                <a:cs typeface="Trebuchet MS" charset="0"/>
              </a:rPr>
              <a:t>UK</a:t>
            </a:r>
            <a:r>
              <a:rPr lang="en-GB" sz="1800" b="1" dirty="0" smtClean="0">
                <a:solidFill>
                  <a:srgbClr val="3E454B"/>
                </a:solidFill>
                <a:latin typeface="Trebuchet MS" charset="0"/>
                <a:ea typeface="Trebuchet MS" charset="0"/>
                <a:cs typeface="Trebuchet MS" charset="0"/>
              </a:rPr>
              <a:t>: </a:t>
            </a:r>
            <a:r>
              <a:rPr lang="en-GB" sz="1800" dirty="0" smtClean="0">
                <a:solidFill>
                  <a:srgbClr val="36424A"/>
                </a:solidFill>
                <a:latin typeface="Trebuchet MS" panose="020B0603020202020204" pitchFamily="34" charset="0"/>
                <a:hlinkClick r:id="rId6"/>
              </a:rPr>
              <a:t>www.stophateuk.org</a:t>
            </a:r>
            <a:r>
              <a:rPr lang="en-GB" sz="1800" dirty="0" smtClean="0">
                <a:solidFill>
                  <a:srgbClr val="36424A"/>
                </a:solidFill>
                <a:latin typeface="Trebuchet MS" panose="020B0603020202020204" pitchFamily="34" charset="0"/>
              </a:rPr>
              <a:t> </a:t>
            </a:r>
          </a:p>
          <a:p>
            <a:pPr>
              <a:spcAft>
                <a:spcPts val="1200"/>
              </a:spcAft>
              <a:buClr>
                <a:srgbClr val="E30615"/>
              </a:buClr>
            </a:pPr>
            <a:r>
              <a:rPr lang="en-GB" sz="1800" dirty="0" smtClean="0">
                <a:solidFill>
                  <a:srgbClr val="36424A"/>
                </a:solidFill>
                <a:latin typeface="Trebuchet MS" panose="020B0603020202020204" pitchFamily="34" charset="0"/>
              </a:rPr>
              <a:t>Crimestoppers: search ‘Crimestoppers’ into your search engine. </a:t>
            </a:r>
          </a:p>
          <a:p>
            <a:pPr>
              <a:spcAft>
                <a:spcPts val="1200"/>
              </a:spcAft>
              <a:buClr>
                <a:srgbClr val="E30615"/>
              </a:buClr>
            </a:pPr>
            <a:r>
              <a:rPr lang="en-GB" sz="1800" dirty="0" smtClean="0">
                <a:solidFill>
                  <a:srgbClr val="36424A"/>
                </a:solidFill>
                <a:latin typeface="Trebuchet MS" panose="020B0603020202020204" pitchFamily="34" charset="0"/>
              </a:rPr>
              <a:t>Restorative Justice Service Essex: </a:t>
            </a:r>
            <a:r>
              <a:rPr lang="en-GB" sz="1800" dirty="0" smtClean="0">
                <a:solidFill>
                  <a:srgbClr val="36424A"/>
                </a:solidFill>
                <a:latin typeface="Trebuchet MS" panose="020B0603020202020204" pitchFamily="34" charset="0"/>
                <a:hlinkClick r:id="rId7"/>
              </a:rPr>
              <a:t>www.restorativeessex.co.uk</a:t>
            </a:r>
            <a:r>
              <a:rPr lang="en-GB" sz="1800" dirty="0" smtClean="0">
                <a:solidFill>
                  <a:srgbClr val="36424A"/>
                </a:solidFill>
                <a:latin typeface="Trebuchet MS" panose="020B0603020202020204" pitchFamily="34" charset="0"/>
              </a:rPr>
              <a:t> </a:t>
            </a: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Appendix II – Useful links</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9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282183"/>
            <a:ext cx="8267700" cy="4955106"/>
          </a:xfrm>
        </p:spPr>
        <p:txBody>
          <a:bodyPr lIns="0" tIns="0" rIns="0" bIns="0">
            <a:noAutofit/>
          </a:bodyPr>
          <a:lstStyle/>
          <a:p>
            <a:pPr marL="0" indent="0" algn="ctr">
              <a:spcAft>
                <a:spcPts val="1200"/>
              </a:spcAft>
              <a:buNone/>
            </a:pPr>
            <a:endParaRPr lang="en-US" sz="2000" b="1" dirty="0" smtClean="0">
              <a:solidFill>
                <a:srgbClr val="3E454B"/>
              </a:solidFill>
              <a:latin typeface="Trebuchet MS" charset="0"/>
              <a:ea typeface="Trebuchet MS" charset="0"/>
              <a:cs typeface="Trebuchet MS" charset="0"/>
            </a:endParaRPr>
          </a:p>
          <a:p>
            <a:pPr marL="0" indent="0" algn="ctr">
              <a:spcAft>
                <a:spcPts val="1200"/>
              </a:spcAft>
              <a:buNone/>
            </a:pPr>
            <a:endParaRPr lang="en-US" sz="2400" b="1" dirty="0" smtClean="0">
              <a:solidFill>
                <a:srgbClr val="3E454B"/>
              </a:solidFill>
              <a:latin typeface="Trebuchet MS" charset="0"/>
              <a:ea typeface="Trebuchet MS" charset="0"/>
              <a:cs typeface="Trebuchet MS" charset="0"/>
            </a:endParaRPr>
          </a:p>
          <a:p>
            <a:pPr marL="0" indent="0" algn="ctr">
              <a:spcAft>
                <a:spcPts val="1200"/>
              </a:spcAft>
              <a:buNone/>
            </a:pPr>
            <a:r>
              <a:rPr lang="en-US" sz="2400" dirty="0" smtClean="0">
                <a:solidFill>
                  <a:srgbClr val="3E454B"/>
                </a:solidFill>
                <a:latin typeface="Trebuchet MS" charset="0"/>
                <a:ea typeface="Trebuchet MS" charset="0"/>
                <a:cs typeface="Trebuchet MS" charset="0"/>
              </a:rPr>
              <a:t>‘Hate Crime’ is the generic term used to </a:t>
            </a:r>
            <a:r>
              <a:rPr lang="en-US" sz="2400" dirty="0" smtClean="0">
                <a:solidFill>
                  <a:srgbClr val="3E454B"/>
                </a:solidFill>
                <a:latin typeface="Trebuchet MS" charset="0"/>
                <a:ea typeface="Trebuchet MS" charset="0"/>
                <a:cs typeface="Trebuchet MS" charset="0"/>
              </a:rPr>
              <a:t>describe </a:t>
            </a:r>
            <a:r>
              <a:rPr lang="en-US" sz="2400" dirty="0" smtClean="0">
                <a:solidFill>
                  <a:srgbClr val="3E454B"/>
                </a:solidFill>
                <a:latin typeface="Trebuchet MS" charset="0"/>
                <a:ea typeface="Trebuchet MS" charset="0"/>
                <a:cs typeface="Trebuchet MS" charset="0"/>
              </a:rPr>
              <a:t>incidents and crimes motivated by hostility or prejudice towards someone’s personal characteristics.</a:t>
            </a:r>
            <a:endParaRPr lang="en-US" sz="2400" dirty="0">
              <a:solidFill>
                <a:srgbClr val="3E454B"/>
              </a:solidFill>
              <a:latin typeface="Trebuchet MS" charset="0"/>
              <a:ea typeface="Trebuchet MS" charset="0"/>
              <a:cs typeface="Trebuchet MS" charset="0"/>
            </a:endParaRPr>
          </a:p>
          <a:p>
            <a:pPr marL="0" indent="0">
              <a:spcAft>
                <a:spcPts val="1200"/>
              </a:spcAft>
              <a:buNone/>
            </a:pPr>
            <a:endParaRPr lang="en-GB" sz="2000" b="1" dirty="0" smtClean="0">
              <a:solidFill>
                <a:srgbClr val="3E454B"/>
              </a:solidFill>
              <a:latin typeface="Trebuchet MS" charset="0"/>
              <a:ea typeface="Trebuchet MS" charset="0"/>
              <a:cs typeface="Trebuchet MS" charset="0"/>
            </a:endParaRP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What is hate crime?</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06" y="4344764"/>
            <a:ext cx="2663588" cy="1398384"/>
          </a:xfrm>
          <a:prstGeom prst="rect">
            <a:avLst/>
          </a:prstGeom>
        </p:spPr>
      </p:pic>
    </p:spTree>
    <p:extLst>
      <p:ext uri="{BB962C8B-B14F-4D97-AF65-F5344CB8AC3E}">
        <p14:creationId xmlns:p14="http://schemas.microsoft.com/office/powerpoint/2010/main" val="334845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4995079"/>
            <a:ext cx="5133816" cy="1092083"/>
          </a:xfrm>
        </p:spPr>
        <p:txBody>
          <a:bodyPr lIns="0" tIns="0" rIns="0" bIns="0" numCol="2">
            <a:noAutofit/>
          </a:bodyPr>
          <a:lstStyle/>
          <a:p>
            <a:pPr marL="225425" indent="-225425">
              <a:spcAft>
                <a:spcPts val="600"/>
              </a:spcAft>
              <a:buClr>
                <a:srgbClr val="E30615"/>
              </a:buClr>
              <a:buFont typeface="Wingdings" charset="2"/>
              <a:buChar char="§"/>
            </a:pPr>
            <a:r>
              <a:rPr lang="en-GB" sz="2000" dirty="0" smtClean="0">
                <a:solidFill>
                  <a:srgbClr val="3E454B"/>
                </a:solidFill>
                <a:latin typeface="Trebuchet MS" charset="0"/>
                <a:ea typeface="Trebuchet MS" charset="0"/>
                <a:cs typeface="Trebuchet MS" charset="0"/>
              </a:rPr>
              <a:t>Race</a:t>
            </a:r>
          </a:p>
          <a:p>
            <a:pPr marL="225425" indent="-225425">
              <a:spcAft>
                <a:spcPts val="600"/>
              </a:spcAft>
              <a:buClr>
                <a:srgbClr val="E30615"/>
              </a:buClr>
              <a:buFont typeface="Wingdings" charset="2"/>
              <a:buChar char="§"/>
            </a:pPr>
            <a:r>
              <a:rPr lang="en-GB" sz="2000" dirty="0" smtClean="0">
                <a:solidFill>
                  <a:srgbClr val="3E454B"/>
                </a:solidFill>
                <a:latin typeface="Trebuchet MS" charset="0"/>
                <a:ea typeface="Trebuchet MS" charset="0"/>
                <a:cs typeface="Trebuchet MS" charset="0"/>
              </a:rPr>
              <a:t>Religion</a:t>
            </a:r>
          </a:p>
          <a:p>
            <a:pPr marL="225425" indent="-225425">
              <a:spcAft>
                <a:spcPts val="600"/>
              </a:spcAft>
              <a:buClr>
                <a:srgbClr val="E30615"/>
              </a:buClr>
              <a:buFont typeface="Wingdings" charset="2"/>
              <a:buChar char="§"/>
            </a:pPr>
            <a:r>
              <a:rPr lang="en-GB" sz="2000" dirty="0" smtClean="0">
                <a:solidFill>
                  <a:srgbClr val="3E454B"/>
                </a:solidFill>
                <a:latin typeface="Trebuchet MS" charset="0"/>
                <a:ea typeface="Trebuchet MS" charset="0"/>
                <a:cs typeface="Trebuchet MS" charset="0"/>
              </a:rPr>
              <a:t>Disability</a:t>
            </a:r>
          </a:p>
          <a:p>
            <a:pPr marL="225425" indent="-225425">
              <a:spcAft>
                <a:spcPts val="600"/>
              </a:spcAft>
              <a:buClr>
                <a:srgbClr val="E30615"/>
              </a:buClr>
              <a:buFont typeface="Wingdings" charset="2"/>
              <a:buChar char="§"/>
            </a:pPr>
            <a:r>
              <a:rPr lang="en-GB" sz="2000" dirty="0" smtClean="0">
                <a:solidFill>
                  <a:srgbClr val="3E454B"/>
                </a:solidFill>
                <a:latin typeface="Trebuchet MS" charset="0"/>
                <a:ea typeface="Trebuchet MS" charset="0"/>
                <a:cs typeface="Trebuchet MS" charset="0"/>
              </a:rPr>
              <a:t>Sexual orientation</a:t>
            </a:r>
          </a:p>
          <a:p>
            <a:pPr marL="225425" indent="-225425">
              <a:spcAft>
                <a:spcPts val="600"/>
              </a:spcAft>
              <a:buClr>
                <a:srgbClr val="E30615"/>
              </a:buClr>
              <a:buFont typeface="Wingdings" charset="2"/>
              <a:buChar char="§"/>
            </a:pPr>
            <a:r>
              <a:rPr lang="en-GB" sz="2000" dirty="0" smtClean="0">
                <a:solidFill>
                  <a:srgbClr val="3E454B"/>
                </a:solidFill>
                <a:latin typeface="Trebuchet MS" charset="0"/>
                <a:ea typeface="Trebuchet MS" charset="0"/>
                <a:cs typeface="Trebuchet MS" charset="0"/>
              </a:rPr>
              <a:t>Gender identity</a:t>
            </a:r>
            <a:endParaRPr lang="en-US" sz="2000" dirty="0" smtClean="0">
              <a:solidFill>
                <a:srgbClr val="3E454B"/>
              </a:solidFill>
              <a:latin typeface="Trebuchet MS" charset="0"/>
              <a:ea typeface="Trebuchet MS" charset="0"/>
              <a:cs typeface="Trebuchet MS" charset="0"/>
            </a:endParaRP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Personal characteristics</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2338834" y="1377596"/>
            <a:ext cx="4466332" cy="3218050"/>
          </a:xfrm>
          <a:prstGeom prst="rect">
            <a:avLst/>
          </a:prstGeom>
          <a:noFill/>
          <a:ln w="38100">
            <a:noFill/>
            <a:miter lim="800000"/>
            <a:headEnd/>
            <a:tailEnd/>
          </a:ln>
        </p:spPr>
      </p:pic>
    </p:spTree>
    <p:extLst>
      <p:ext uri="{BB962C8B-B14F-4D97-AF65-F5344CB8AC3E}">
        <p14:creationId xmlns:p14="http://schemas.microsoft.com/office/powerpoint/2010/main" val="2198560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268413"/>
            <a:ext cx="8267700" cy="5009557"/>
          </a:xfrm>
        </p:spPr>
        <p:txBody>
          <a:bodyPr lIns="0" tIns="0" rIns="0" bIns="0">
            <a:noAutofit/>
          </a:bodyPr>
          <a:lstStyle/>
          <a:p>
            <a:pPr>
              <a:spcAft>
                <a:spcPts val="600"/>
              </a:spcAft>
              <a:buClr>
                <a:srgbClr val="E30615"/>
              </a:buClr>
            </a:pPr>
            <a:r>
              <a:rPr lang="en-GB" sz="1800" i="1" dirty="0" smtClean="0">
                <a:solidFill>
                  <a:srgbClr val="36424A"/>
                </a:solidFill>
                <a:latin typeface="Trebuchet MS" charset="0"/>
                <a:ea typeface="Trebuchet MS" charset="0"/>
                <a:cs typeface="Trebuchet MS" charset="0"/>
              </a:rPr>
              <a:t>Any</a:t>
            </a:r>
            <a:r>
              <a:rPr lang="en-GB" sz="1800" dirty="0" smtClean="0">
                <a:solidFill>
                  <a:srgbClr val="36424A"/>
                </a:solidFill>
                <a:latin typeface="Trebuchet MS" charset="0"/>
                <a:ea typeface="Trebuchet MS" charset="0"/>
                <a:cs typeface="Trebuchet MS" charset="0"/>
              </a:rPr>
              <a:t> crime or incident can be classified as a hate crime.</a:t>
            </a:r>
          </a:p>
          <a:p>
            <a:pPr>
              <a:spcAft>
                <a:spcPts val="600"/>
              </a:spcAft>
              <a:buClr>
                <a:srgbClr val="E30615"/>
              </a:buClr>
            </a:pPr>
            <a:r>
              <a:rPr lang="en-GB" sz="1800" dirty="0" smtClean="0">
                <a:solidFill>
                  <a:srgbClr val="36424A"/>
                </a:solidFill>
                <a:latin typeface="Trebuchet MS" charset="0"/>
              </a:rPr>
              <a:t>Hate crimes frequently do not just impact the initial victim, but </a:t>
            </a:r>
            <a:r>
              <a:rPr lang="en-GB" sz="1800" dirty="0" smtClean="0">
                <a:solidFill>
                  <a:srgbClr val="36424A"/>
                </a:solidFill>
                <a:latin typeface="Trebuchet MS" charset="0"/>
              </a:rPr>
              <a:t>can also have a wider impact on the </a:t>
            </a:r>
            <a:r>
              <a:rPr lang="en-GB" sz="1800" dirty="0" smtClean="0">
                <a:solidFill>
                  <a:srgbClr val="36424A"/>
                </a:solidFill>
                <a:latin typeface="Trebuchet MS" charset="0"/>
              </a:rPr>
              <a:t>victim’s family, friends and </a:t>
            </a:r>
            <a:r>
              <a:rPr lang="en-GB" sz="1800" dirty="0" smtClean="0">
                <a:solidFill>
                  <a:srgbClr val="36424A"/>
                </a:solidFill>
                <a:latin typeface="Trebuchet MS" charset="0"/>
              </a:rPr>
              <a:t>community.</a:t>
            </a:r>
            <a:endParaRPr lang="en-GB" sz="1800" dirty="0" smtClean="0">
              <a:solidFill>
                <a:srgbClr val="36424A"/>
              </a:solidFill>
              <a:latin typeface="Trebuchet MS" charset="0"/>
            </a:endParaRPr>
          </a:p>
          <a:p>
            <a:pPr>
              <a:spcAft>
                <a:spcPts val="600"/>
              </a:spcAft>
              <a:buClr>
                <a:srgbClr val="E30615"/>
              </a:buClr>
            </a:pPr>
            <a:r>
              <a:rPr lang="en-GB" sz="1800" dirty="0" smtClean="0">
                <a:solidFill>
                  <a:srgbClr val="36424A"/>
                </a:solidFill>
                <a:latin typeface="Trebuchet MS" charset="0"/>
              </a:rPr>
              <a:t>Hate crimes send a message of intolerance towards certain groups, making many people fear being </a:t>
            </a:r>
            <a:r>
              <a:rPr lang="en-GB" sz="1800" dirty="0" smtClean="0">
                <a:solidFill>
                  <a:srgbClr val="36424A"/>
                </a:solidFill>
                <a:latin typeface="Trebuchet MS" charset="0"/>
              </a:rPr>
              <a:t>targeted. </a:t>
            </a:r>
            <a:endParaRPr lang="en-GB" sz="1800" dirty="0" smtClean="0">
              <a:solidFill>
                <a:srgbClr val="36424A"/>
              </a:solidFill>
              <a:latin typeface="Trebuchet MS" charset="0"/>
            </a:endParaRPr>
          </a:p>
          <a:p>
            <a:pPr>
              <a:spcAft>
                <a:spcPts val="600"/>
              </a:spcAft>
              <a:buClr>
                <a:srgbClr val="E30615"/>
              </a:buClr>
            </a:pPr>
            <a:r>
              <a:rPr lang="en-GB" sz="1800" dirty="0" smtClean="0">
                <a:solidFill>
                  <a:srgbClr val="36424A"/>
                </a:solidFill>
                <a:latin typeface="Trebuchet MS" charset="0"/>
              </a:rPr>
              <a:t>Hate crime perpetrators can receive an enhanced sentence at court, in recognition of the impact of the ‘hate’ </a:t>
            </a:r>
            <a:r>
              <a:rPr lang="en-GB" sz="1800" dirty="0" smtClean="0">
                <a:solidFill>
                  <a:srgbClr val="36424A"/>
                </a:solidFill>
                <a:latin typeface="Trebuchet MS" charset="0"/>
              </a:rPr>
              <a:t>element of hate crime.</a:t>
            </a:r>
            <a:endParaRPr lang="en-GB" sz="1800" dirty="0" smtClean="0">
              <a:solidFill>
                <a:srgbClr val="36424A"/>
              </a:solidFill>
              <a:latin typeface="Trebuchet MS" charset="0"/>
            </a:endParaRPr>
          </a:p>
          <a:p>
            <a:pPr>
              <a:spcAft>
                <a:spcPts val="600"/>
              </a:spcAft>
              <a:buClr>
                <a:srgbClr val="E30615"/>
              </a:buClr>
            </a:pPr>
            <a:r>
              <a:rPr lang="en-GB" sz="1800" dirty="0" smtClean="0">
                <a:solidFill>
                  <a:srgbClr val="36424A"/>
                </a:solidFill>
                <a:latin typeface="Trebuchet MS" charset="0"/>
              </a:rPr>
              <a:t>Hate crime is significantly underreported to the police and other agencies. It is estimated that only around 40% of all hate crimes are reported to the police or a third-party agency. </a:t>
            </a:r>
            <a:endParaRPr lang="en-GB" sz="20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GB" sz="2400" dirty="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GB" sz="2000" dirty="0">
              <a:solidFill>
                <a:srgbClr val="3E454B"/>
              </a:solidFill>
              <a:latin typeface="Trebuchet MS" charset="0"/>
              <a:ea typeface="Trebuchet MS" charset="0"/>
              <a:cs typeface="Trebuchet MS" charset="0"/>
            </a:endParaRPr>
          </a:p>
          <a:p>
            <a:pPr marL="0" indent="0" algn="ctr">
              <a:spcAft>
                <a:spcPts val="600"/>
              </a:spcAft>
              <a:buNone/>
            </a:pPr>
            <a:endParaRPr lang="en-GB" sz="2000" b="1" dirty="0" smtClean="0">
              <a:solidFill>
                <a:srgbClr val="3E454B"/>
              </a:solidFill>
              <a:latin typeface="Trebuchet MS" charset="0"/>
              <a:ea typeface="Trebuchet MS" charset="0"/>
              <a:cs typeface="Trebuchet MS" charset="0"/>
            </a:endParaRP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How is hate crime different?</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462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607" y="1746914"/>
            <a:ext cx="8452893" cy="4827985"/>
          </a:xfrm>
        </p:spPr>
        <p:txBody>
          <a:bodyPr lIns="0" tIns="0" rIns="0" bIns="0">
            <a:noAutofit/>
          </a:bodyPr>
          <a:lstStyle/>
          <a:p>
            <a:pPr>
              <a:spcAft>
                <a:spcPts val="1200"/>
              </a:spcAft>
              <a:buClr>
                <a:srgbClr val="E30615"/>
              </a:buClr>
            </a:pPr>
            <a:r>
              <a:rPr lang="en-US" sz="1800" dirty="0" smtClean="0">
                <a:solidFill>
                  <a:srgbClr val="3E454B"/>
                </a:solidFill>
                <a:latin typeface="Trebuchet MS" charset="0"/>
                <a:ea typeface="Trebuchet MS" charset="0"/>
                <a:cs typeface="Trebuchet MS" charset="0"/>
              </a:rPr>
              <a:t>The Strategic Hate Crime Prevention Partnership is a multi-agency partnership in Essex, set up to tackle Hate Crime in the county.</a:t>
            </a:r>
          </a:p>
          <a:p>
            <a:pPr>
              <a:spcAft>
                <a:spcPts val="1200"/>
              </a:spcAft>
              <a:buClr>
                <a:srgbClr val="E30615"/>
              </a:buClr>
            </a:pPr>
            <a:r>
              <a:rPr lang="en-US" sz="1800" dirty="0" smtClean="0">
                <a:solidFill>
                  <a:srgbClr val="3E454B"/>
                </a:solidFill>
                <a:latin typeface="Trebuchet MS" charset="0"/>
                <a:ea typeface="Trebuchet MS" charset="0"/>
                <a:cs typeface="Trebuchet MS" charset="0"/>
              </a:rPr>
              <a:t>The partnership is responsible for delivering the Essex Hate Crime Prevention Strategy 2018-21, which has the following aims:</a:t>
            </a:r>
          </a:p>
          <a:p>
            <a:pPr lvl="1">
              <a:spcAft>
                <a:spcPts val="1200"/>
              </a:spcAft>
              <a:buClr>
                <a:srgbClr val="E30615"/>
              </a:buClr>
            </a:pPr>
            <a:r>
              <a:rPr lang="en-US" sz="1600" dirty="0">
                <a:solidFill>
                  <a:srgbClr val="3E454B"/>
                </a:solidFill>
                <a:latin typeface="Trebuchet MS" charset="0"/>
                <a:ea typeface="Trebuchet MS" charset="0"/>
                <a:cs typeface="Trebuchet MS" charset="0"/>
              </a:rPr>
              <a:t>Understanding hate </a:t>
            </a:r>
            <a:r>
              <a:rPr lang="en-US" sz="1600" dirty="0" smtClean="0">
                <a:solidFill>
                  <a:srgbClr val="3E454B"/>
                </a:solidFill>
                <a:latin typeface="Trebuchet MS" charset="0"/>
                <a:ea typeface="Trebuchet MS" charset="0"/>
                <a:cs typeface="Trebuchet MS" charset="0"/>
              </a:rPr>
              <a:t>crim</a:t>
            </a:r>
            <a:r>
              <a:rPr lang="en-US" sz="1600" dirty="0">
                <a:solidFill>
                  <a:srgbClr val="3E454B"/>
                </a:solidFill>
                <a:latin typeface="Trebuchet MS" charset="0"/>
                <a:ea typeface="Trebuchet MS" charset="0"/>
                <a:cs typeface="Trebuchet MS" charset="0"/>
              </a:rPr>
              <a:t>e</a:t>
            </a:r>
          </a:p>
          <a:p>
            <a:pPr lvl="1">
              <a:spcAft>
                <a:spcPts val="1200"/>
              </a:spcAft>
              <a:buClr>
                <a:srgbClr val="E30615"/>
              </a:buClr>
            </a:pPr>
            <a:r>
              <a:rPr lang="en-US" sz="1600" dirty="0">
                <a:solidFill>
                  <a:srgbClr val="3E454B"/>
                </a:solidFill>
                <a:latin typeface="Trebuchet MS" charset="0"/>
                <a:ea typeface="Trebuchet MS" charset="0"/>
                <a:cs typeface="Trebuchet MS" charset="0"/>
              </a:rPr>
              <a:t>Preventing hate </a:t>
            </a:r>
            <a:r>
              <a:rPr lang="en-US" sz="1600" dirty="0" smtClean="0">
                <a:solidFill>
                  <a:srgbClr val="3E454B"/>
                </a:solidFill>
                <a:latin typeface="Trebuchet MS" charset="0"/>
                <a:ea typeface="Trebuchet MS" charset="0"/>
                <a:cs typeface="Trebuchet MS" charset="0"/>
              </a:rPr>
              <a:t>crime</a:t>
            </a:r>
            <a:endParaRPr lang="en-US" sz="1600" dirty="0">
              <a:solidFill>
                <a:srgbClr val="3E454B"/>
              </a:solidFill>
              <a:latin typeface="Trebuchet MS" charset="0"/>
              <a:ea typeface="Trebuchet MS" charset="0"/>
              <a:cs typeface="Trebuchet MS" charset="0"/>
            </a:endParaRPr>
          </a:p>
          <a:p>
            <a:pPr lvl="1">
              <a:spcAft>
                <a:spcPts val="1200"/>
              </a:spcAft>
              <a:buClr>
                <a:srgbClr val="E30615"/>
              </a:buClr>
            </a:pPr>
            <a:r>
              <a:rPr lang="en-US" sz="1600" dirty="0">
                <a:solidFill>
                  <a:srgbClr val="3E454B"/>
                </a:solidFill>
                <a:latin typeface="Trebuchet MS" charset="0"/>
                <a:ea typeface="Trebuchet MS" charset="0"/>
                <a:cs typeface="Trebuchet MS" charset="0"/>
              </a:rPr>
              <a:t>Increasing the reporting of hate crime </a:t>
            </a:r>
          </a:p>
          <a:p>
            <a:pPr lvl="1">
              <a:spcAft>
                <a:spcPts val="1200"/>
              </a:spcAft>
              <a:buClr>
                <a:srgbClr val="E30615"/>
              </a:buClr>
            </a:pPr>
            <a:r>
              <a:rPr lang="en-US" sz="1600" dirty="0">
                <a:solidFill>
                  <a:srgbClr val="3E454B"/>
                </a:solidFill>
                <a:latin typeface="Trebuchet MS" charset="0"/>
                <a:ea typeface="Trebuchet MS" charset="0"/>
                <a:cs typeface="Trebuchet MS" charset="0"/>
              </a:rPr>
              <a:t>Increasing access to support for victims </a:t>
            </a:r>
          </a:p>
          <a:p>
            <a:pPr lvl="1">
              <a:spcAft>
                <a:spcPts val="1200"/>
              </a:spcAft>
              <a:buClr>
                <a:srgbClr val="E30615"/>
              </a:buClr>
            </a:pPr>
            <a:r>
              <a:rPr lang="en-US" sz="1600" dirty="0">
                <a:solidFill>
                  <a:srgbClr val="3E454B"/>
                </a:solidFill>
                <a:latin typeface="Trebuchet MS" charset="0"/>
                <a:ea typeface="Trebuchet MS" charset="0"/>
                <a:cs typeface="Trebuchet MS" charset="0"/>
              </a:rPr>
              <a:t>Improving the operational response for </a:t>
            </a:r>
            <a:r>
              <a:rPr lang="en-US" sz="1600" dirty="0" smtClean="0">
                <a:solidFill>
                  <a:srgbClr val="3E454B"/>
                </a:solidFill>
                <a:latin typeface="Trebuchet MS" charset="0"/>
                <a:ea typeface="Trebuchet MS" charset="0"/>
                <a:cs typeface="Trebuchet MS" charset="0"/>
              </a:rPr>
              <a:t/>
            </a:r>
            <a:br>
              <a:rPr lang="en-US" sz="1600" dirty="0" smtClean="0">
                <a:solidFill>
                  <a:srgbClr val="3E454B"/>
                </a:solidFill>
                <a:latin typeface="Trebuchet MS" charset="0"/>
                <a:ea typeface="Trebuchet MS" charset="0"/>
                <a:cs typeface="Trebuchet MS" charset="0"/>
              </a:rPr>
            </a:br>
            <a:r>
              <a:rPr lang="en-US" sz="1600" dirty="0" smtClean="0">
                <a:solidFill>
                  <a:srgbClr val="3E454B"/>
                </a:solidFill>
                <a:latin typeface="Trebuchet MS" charset="0"/>
                <a:ea typeface="Trebuchet MS" charset="0"/>
                <a:cs typeface="Trebuchet MS" charset="0"/>
              </a:rPr>
              <a:t>victims </a:t>
            </a:r>
            <a:r>
              <a:rPr lang="en-US" sz="1600" dirty="0">
                <a:solidFill>
                  <a:srgbClr val="3E454B"/>
                </a:solidFill>
                <a:latin typeface="Trebuchet MS" charset="0"/>
                <a:ea typeface="Trebuchet MS" charset="0"/>
                <a:cs typeface="Trebuchet MS" charset="0"/>
              </a:rPr>
              <a:t>of hate </a:t>
            </a:r>
            <a:r>
              <a:rPr lang="en-US" sz="1600" dirty="0" smtClean="0">
                <a:solidFill>
                  <a:srgbClr val="3E454B"/>
                </a:solidFill>
                <a:latin typeface="Trebuchet MS" charset="0"/>
                <a:ea typeface="Trebuchet MS" charset="0"/>
                <a:cs typeface="Trebuchet MS" charset="0"/>
              </a:rPr>
              <a:t>crime</a:t>
            </a:r>
          </a:p>
          <a:p>
            <a:pPr lvl="1">
              <a:spcAft>
                <a:spcPts val="1200"/>
              </a:spcAft>
              <a:buClr>
                <a:srgbClr val="E30615"/>
              </a:buClr>
            </a:pPr>
            <a:endParaRPr lang="en-US" sz="1600" dirty="0">
              <a:solidFill>
                <a:srgbClr val="3E454B"/>
              </a:solidFill>
              <a:latin typeface="Trebuchet MS" charset="0"/>
              <a:ea typeface="Trebuchet MS" charset="0"/>
              <a:cs typeface="Trebuchet MS" charset="0"/>
            </a:endParaRPr>
          </a:p>
          <a:p>
            <a:pPr>
              <a:spcAft>
                <a:spcPts val="1200"/>
              </a:spcAft>
              <a:buClr>
                <a:srgbClr val="E30615"/>
              </a:buClr>
            </a:pPr>
            <a:r>
              <a:rPr lang="en-US" sz="1800" dirty="0">
                <a:solidFill>
                  <a:srgbClr val="3E454B"/>
                </a:solidFill>
                <a:latin typeface="Trebuchet MS" charset="0"/>
                <a:ea typeface="Trebuchet MS" charset="0"/>
                <a:cs typeface="Trebuchet MS" charset="0"/>
              </a:rPr>
              <a:t>We can provide advice, guidance, best practice and resources (free of charge). </a:t>
            </a:r>
          </a:p>
          <a:p>
            <a:pPr>
              <a:spcAft>
                <a:spcPts val="1200"/>
              </a:spcAft>
              <a:buClr>
                <a:srgbClr val="E30615"/>
              </a:buClr>
            </a:pPr>
            <a:endParaRPr lang="en-US" sz="1900" dirty="0">
              <a:solidFill>
                <a:srgbClr val="3E454B"/>
              </a:solidFill>
              <a:latin typeface="Trebuchet MS" charset="0"/>
              <a:ea typeface="Trebuchet MS" charset="0"/>
              <a:cs typeface="Trebuchet MS" charset="0"/>
            </a:endParaRPr>
          </a:p>
          <a:p>
            <a:pPr>
              <a:spcAft>
                <a:spcPts val="1200"/>
              </a:spcAft>
              <a:buClr>
                <a:srgbClr val="E30615"/>
              </a:buClr>
            </a:pPr>
            <a:endParaRPr lang="en-US" sz="2000" dirty="0" smtClean="0">
              <a:solidFill>
                <a:srgbClr val="3E454B"/>
              </a:solidFill>
              <a:latin typeface="Trebuchet MS" charset="0"/>
              <a:ea typeface="Trebuchet MS" charset="0"/>
              <a:cs typeface="Trebuchet MS" charset="0"/>
            </a:endParaRPr>
          </a:p>
          <a:p>
            <a:pPr>
              <a:spcAft>
                <a:spcPts val="1200"/>
              </a:spcAft>
              <a:buClr>
                <a:srgbClr val="E30615"/>
              </a:buClr>
            </a:pPr>
            <a:endParaRPr lang="en-US" sz="2000" dirty="0" smtClean="0">
              <a:solidFill>
                <a:srgbClr val="3E454B"/>
              </a:solidFill>
              <a:latin typeface="Trebuchet MS" charset="0"/>
              <a:ea typeface="Trebuchet MS" charset="0"/>
              <a:cs typeface="Trebuchet MS" charset="0"/>
            </a:endParaRPr>
          </a:p>
          <a:p>
            <a:pPr marL="0" indent="0">
              <a:spcAft>
                <a:spcPts val="1200"/>
              </a:spcAft>
              <a:buNone/>
            </a:pPr>
            <a:endParaRPr lang="en-GB" sz="2000" b="1" dirty="0" smtClean="0">
              <a:solidFill>
                <a:srgbClr val="3E454B"/>
              </a:solidFill>
              <a:latin typeface="Trebuchet MS" charset="0"/>
              <a:ea typeface="Trebuchet MS" charset="0"/>
              <a:cs typeface="Trebuchet MS" charset="0"/>
            </a:endParaRP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What are agencies in Essex doing to tackle hate crime?</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582" t="10644" r="35074" b="17910"/>
          <a:stretch/>
        </p:blipFill>
        <p:spPr>
          <a:xfrm>
            <a:off x="6531558" y="2937163"/>
            <a:ext cx="2204030" cy="2824625"/>
          </a:xfrm>
          <a:prstGeom prst="rect">
            <a:avLst/>
          </a:prstGeom>
        </p:spPr>
      </p:pic>
      <p:sp>
        <p:nvSpPr>
          <p:cNvPr id="2" name="TextBox 1"/>
          <p:cNvSpPr txBox="1"/>
          <p:nvPr/>
        </p:nvSpPr>
        <p:spPr>
          <a:xfrm>
            <a:off x="3123126" y="6431831"/>
            <a:ext cx="5651183" cy="307777"/>
          </a:xfrm>
          <a:prstGeom prst="rect">
            <a:avLst/>
          </a:prstGeom>
          <a:noFill/>
        </p:spPr>
        <p:txBody>
          <a:bodyPr wrap="square" rtlCol="0">
            <a:spAutoFit/>
          </a:bodyPr>
          <a:lstStyle/>
          <a:p>
            <a:r>
              <a:rPr lang="en-GB" sz="1400" b="1" dirty="0" smtClean="0">
                <a:latin typeface="Trebuchet MS" panose="020B0603020202020204" pitchFamily="34" charset="0"/>
              </a:rPr>
              <a:t>For more information </a:t>
            </a:r>
            <a:r>
              <a:rPr lang="en-GB" sz="1400" b="1" dirty="0" smtClean="0">
                <a:latin typeface="Trebuchet MS" panose="020B0603020202020204" pitchFamily="34" charset="0"/>
              </a:rPr>
              <a:t>see the links in the description box below!</a:t>
            </a:r>
            <a:endParaRPr lang="en-GB" sz="1400" b="1" u="sng" dirty="0">
              <a:latin typeface="Trebuchet MS" panose="020B0603020202020204" pitchFamily="34" charset="0"/>
            </a:endParaRPr>
          </a:p>
        </p:txBody>
      </p:sp>
    </p:spTree>
    <p:extLst>
      <p:ext uri="{BB962C8B-B14F-4D97-AF65-F5344CB8AC3E}">
        <p14:creationId xmlns:p14="http://schemas.microsoft.com/office/powerpoint/2010/main" val="35178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83" y="-27297"/>
            <a:ext cx="8229600" cy="1269241"/>
          </a:xfrm>
        </p:spPr>
        <p:txBody>
          <a:bodyPr>
            <a:normAutofit fontScale="90000"/>
          </a:bodyPr>
          <a:lstStyle/>
          <a:p>
            <a:pPr lvl="0" algn="l" defTabSz="457200">
              <a:lnSpc>
                <a:spcPct val="100000"/>
              </a:lnSpc>
              <a:spcBef>
                <a:spcPts val="0"/>
              </a:spcBef>
            </a:pPr>
            <a:r>
              <a:rPr lang="en-US" sz="3600" b="1" dirty="0" smtClean="0">
                <a:solidFill>
                  <a:srgbClr val="C00000"/>
                </a:solidFill>
                <a:effectLst/>
                <a:latin typeface="Trebuchet MS"/>
                <a:ea typeface="+mn-ea"/>
                <a:cs typeface="Trebuchet MS"/>
              </a:rPr>
              <a:t/>
            </a:r>
            <a:br>
              <a:rPr lang="en-US" sz="3600" b="1" dirty="0" smtClean="0">
                <a:solidFill>
                  <a:srgbClr val="C00000"/>
                </a:solidFill>
                <a:effectLst/>
                <a:latin typeface="Trebuchet MS"/>
                <a:ea typeface="+mn-ea"/>
                <a:cs typeface="Trebuchet MS"/>
              </a:rPr>
            </a:br>
            <a:r>
              <a:rPr lang="en-US" sz="3600" b="1" dirty="0">
                <a:solidFill>
                  <a:srgbClr val="C00000"/>
                </a:solidFill>
                <a:effectLst/>
                <a:latin typeface="Trebuchet MS"/>
                <a:ea typeface="+mn-ea"/>
                <a:cs typeface="Trebuchet MS"/>
              </a:rPr>
              <a:t/>
            </a:r>
            <a:br>
              <a:rPr lang="en-US" sz="3600" b="1" dirty="0">
                <a:solidFill>
                  <a:srgbClr val="C00000"/>
                </a:solidFill>
                <a:effectLst/>
                <a:latin typeface="Trebuchet MS"/>
                <a:ea typeface="+mn-ea"/>
                <a:cs typeface="Trebuchet MS"/>
              </a:rPr>
            </a:br>
            <a:r>
              <a:rPr lang="en-US" sz="3600" b="1" dirty="0" smtClean="0">
                <a:solidFill>
                  <a:srgbClr val="C00000"/>
                </a:solidFill>
                <a:effectLst/>
                <a:latin typeface="Trebuchet MS"/>
                <a:ea typeface="+mn-ea"/>
                <a:cs typeface="Trebuchet MS"/>
              </a:rPr>
              <a:t/>
            </a:r>
            <a:br>
              <a:rPr lang="en-US" sz="3600" b="1" dirty="0" smtClean="0">
                <a:solidFill>
                  <a:srgbClr val="C00000"/>
                </a:solidFill>
                <a:effectLst/>
                <a:latin typeface="Trebuchet MS"/>
                <a:ea typeface="+mn-ea"/>
                <a:cs typeface="Trebuchet MS"/>
              </a:rPr>
            </a:br>
            <a:r>
              <a:rPr lang="en-US" sz="4000" b="1" dirty="0" smtClean="0">
                <a:solidFill>
                  <a:srgbClr val="E30615"/>
                </a:solidFill>
                <a:effectLst/>
                <a:latin typeface="Trebuchet MS"/>
                <a:ea typeface="+mn-ea"/>
                <a:cs typeface="Trebuchet MS"/>
              </a:rPr>
              <a:t>The </a:t>
            </a:r>
            <a:r>
              <a:rPr lang="en-US" sz="4000" b="1" dirty="0">
                <a:solidFill>
                  <a:srgbClr val="E30615"/>
                </a:solidFill>
                <a:effectLst/>
                <a:latin typeface="Trebuchet MS"/>
                <a:ea typeface="+mn-ea"/>
                <a:cs typeface="Trebuchet MS"/>
              </a:rPr>
              <a:t>Strategic Hate Crime Prevention Partnership (SHCPP)</a:t>
            </a:r>
            <a:r>
              <a:rPr lang="en-US" sz="3600" b="1" dirty="0">
                <a:solidFill>
                  <a:srgbClr val="E30615"/>
                </a:solidFill>
                <a:effectLst/>
                <a:latin typeface="Trebuchet MS"/>
                <a:ea typeface="+mn-ea"/>
                <a:cs typeface="Trebuchet MS"/>
              </a:rPr>
              <a:t/>
            </a:r>
            <a:br>
              <a:rPr lang="en-US" sz="3600" b="1" dirty="0">
                <a:solidFill>
                  <a:srgbClr val="E30615"/>
                </a:solidFill>
                <a:effectLst/>
                <a:latin typeface="Trebuchet MS"/>
                <a:ea typeface="+mn-ea"/>
                <a:cs typeface="Trebuchet MS"/>
              </a:rPr>
            </a:br>
            <a:endParaRPr lang="en-GB" dirty="0">
              <a:solidFill>
                <a:srgbClr val="E30615"/>
              </a:solidFill>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53" y="2041961"/>
            <a:ext cx="2254265" cy="1395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rganisation'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089" y="3688790"/>
            <a:ext cx="2995881" cy="5976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19635" b="22802"/>
          <a:stretch/>
        </p:blipFill>
        <p:spPr bwMode="auto">
          <a:xfrm>
            <a:off x="367483" y="3632401"/>
            <a:ext cx="2504635" cy="13081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 to Victim Support homep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37" y="2141934"/>
            <a:ext cx="2617387" cy="660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ssex Police, Fire &amp; Crime Commission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4253" y="2198600"/>
            <a:ext cx="2196049" cy="8399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hopenothate.org.uk/wp-content/uploads/2017/04/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4360" y="5399549"/>
            <a:ext cx="2143294" cy="8460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op Hate UK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9565" y="5567221"/>
            <a:ext cx="3349377" cy="6496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ssex County Council">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1179" y="4084094"/>
            <a:ext cx="1597918" cy="9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1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Reporting-support services in Essex</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grpSp>
        <p:nvGrpSpPr>
          <p:cNvPr id="8" name="Group 7"/>
          <p:cNvGrpSpPr/>
          <p:nvPr/>
        </p:nvGrpSpPr>
        <p:grpSpPr>
          <a:xfrm>
            <a:off x="170191" y="1572001"/>
            <a:ext cx="2014627" cy="3787638"/>
            <a:chOff x="114424" y="1933741"/>
            <a:chExt cx="2014627" cy="3787638"/>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06" y="1933741"/>
              <a:ext cx="1287977" cy="133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424" y="3474610"/>
              <a:ext cx="2014627" cy="2246769"/>
            </a:xfrm>
            <a:prstGeom prst="rect">
              <a:avLst/>
            </a:prstGeom>
            <a:noFill/>
          </p:spPr>
          <p:txBody>
            <a:bodyPr wrap="square" rtlCol="0">
              <a:spAutoFit/>
            </a:bodyPr>
            <a:lstStyle/>
            <a:p>
              <a:pPr algn="ctr"/>
              <a:r>
                <a:rPr lang="en-GB" sz="1400" dirty="0" smtClean="0">
                  <a:latin typeface="Trebuchet MS" panose="020B0603020202020204" pitchFamily="34" charset="0"/>
                </a:rPr>
                <a:t>Call the police on </a:t>
              </a:r>
              <a:r>
                <a:rPr lang="en-GB" sz="1400" b="1" dirty="0" smtClean="0">
                  <a:solidFill>
                    <a:srgbClr val="E30615"/>
                  </a:solidFill>
                  <a:latin typeface="Trebuchet MS" panose="020B0603020202020204" pitchFamily="34" charset="0"/>
                </a:rPr>
                <a:t>999</a:t>
              </a:r>
              <a:r>
                <a:rPr lang="en-GB" sz="1400" b="1" dirty="0" smtClean="0">
                  <a:latin typeface="Trebuchet MS" panose="020B0603020202020204" pitchFamily="34" charset="0"/>
                </a:rPr>
                <a:t> </a:t>
              </a:r>
              <a:r>
                <a:rPr lang="en-GB" sz="1400" dirty="0" smtClean="0">
                  <a:latin typeface="Trebuchet MS" panose="020B0603020202020204" pitchFamily="34" charset="0"/>
                </a:rPr>
                <a:t>in an emergency or </a:t>
              </a:r>
              <a:r>
                <a:rPr lang="en-GB" sz="1400" b="1" dirty="0" smtClean="0">
                  <a:solidFill>
                    <a:srgbClr val="E30615"/>
                  </a:solidFill>
                  <a:latin typeface="Trebuchet MS" panose="020B0603020202020204" pitchFamily="34" charset="0"/>
                </a:rPr>
                <a:t>101</a:t>
              </a:r>
              <a:r>
                <a:rPr lang="en-GB" sz="1400" dirty="0" smtClean="0">
                  <a:latin typeface="Trebuchet MS" panose="020B0603020202020204" pitchFamily="34" charset="0"/>
                </a:rPr>
                <a:t> in a non-emergency. </a:t>
              </a:r>
            </a:p>
            <a:p>
              <a:pPr algn="ctr"/>
              <a:endParaRPr lang="en-GB" sz="1400" dirty="0">
                <a:latin typeface="Trebuchet MS" panose="020B0603020202020204" pitchFamily="34" charset="0"/>
              </a:endParaRPr>
            </a:p>
            <a:p>
              <a:pPr algn="ctr"/>
              <a:r>
                <a:rPr lang="en-GB" sz="1400" dirty="0" smtClean="0">
                  <a:latin typeface="Trebuchet MS" panose="020B0603020202020204" pitchFamily="34" charset="0"/>
                </a:rPr>
                <a:t>Essex Police have dedicated Hate Crime Officers who work solely to safeguard victims.  </a:t>
              </a:r>
              <a:endParaRPr lang="en-GB" sz="1400" dirty="0">
                <a:latin typeface="Trebuchet MS" panose="020B0603020202020204" pitchFamily="34" charset="0"/>
              </a:endParaRPr>
            </a:p>
          </p:txBody>
        </p:sp>
      </p:grpSp>
      <p:grpSp>
        <p:nvGrpSpPr>
          <p:cNvPr id="19" name="Group 18"/>
          <p:cNvGrpSpPr/>
          <p:nvPr/>
        </p:nvGrpSpPr>
        <p:grpSpPr>
          <a:xfrm>
            <a:off x="2249457" y="1854666"/>
            <a:ext cx="2193993" cy="2516407"/>
            <a:chOff x="2129051" y="2194934"/>
            <a:chExt cx="2193993" cy="2516407"/>
          </a:xfrm>
        </p:grpSpPr>
        <p:pic>
          <p:nvPicPr>
            <p:cNvPr id="9" name="Picture 8" descr="C:\Users\monkn\Documents\Admin\tv logo.gif"/>
            <p:cNvPicPr/>
            <p:nvPr/>
          </p:nvPicPr>
          <p:blipFill>
            <a:blip r:embed="rId3">
              <a:extLst>
                <a:ext uri="{28A0092B-C50C-407E-A947-70E740481C1C}">
                  <a14:useLocalDpi xmlns:a14="http://schemas.microsoft.com/office/drawing/2010/main" val="0"/>
                </a:ext>
              </a:extLst>
            </a:blip>
            <a:srcRect/>
            <a:stretch>
              <a:fillRect/>
            </a:stretch>
          </p:blipFill>
          <p:spPr bwMode="auto">
            <a:xfrm>
              <a:off x="2330282" y="2194934"/>
              <a:ext cx="1791530" cy="959584"/>
            </a:xfrm>
            <a:prstGeom prst="rect">
              <a:avLst/>
            </a:prstGeom>
            <a:noFill/>
            <a:ln>
              <a:noFill/>
            </a:ln>
          </p:spPr>
        </p:pic>
        <p:sp>
          <p:nvSpPr>
            <p:cNvPr id="10" name="TextBox 9"/>
            <p:cNvSpPr txBox="1"/>
            <p:nvPr/>
          </p:nvSpPr>
          <p:spPr>
            <a:xfrm>
              <a:off x="2129051" y="3541790"/>
              <a:ext cx="2193993" cy="1169551"/>
            </a:xfrm>
            <a:prstGeom prst="rect">
              <a:avLst/>
            </a:prstGeom>
            <a:noFill/>
          </p:spPr>
          <p:txBody>
            <a:bodyPr wrap="square" rtlCol="0">
              <a:spAutoFit/>
            </a:bodyPr>
            <a:lstStyle/>
            <a:p>
              <a:pPr algn="ctr"/>
              <a:r>
                <a:rPr lang="en-GB" sz="1400" dirty="0" smtClean="0">
                  <a:latin typeface="Trebuchet MS" panose="020B0603020202020204" pitchFamily="34" charset="0"/>
                </a:rPr>
                <a:t>Report online via </a:t>
              </a:r>
              <a:r>
                <a:rPr lang="en-GB" sz="1400" b="1" dirty="0" smtClean="0">
                  <a:solidFill>
                    <a:srgbClr val="E30615"/>
                  </a:solidFill>
                  <a:latin typeface="Trebuchet MS" panose="020B0603020202020204" pitchFamily="34" charset="0"/>
                </a:rPr>
                <a:t>True Vision</a:t>
              </a:r>
              <a:r>
                <a:rPr lang="en-GB" sz="1400" dirty="0" smtClean="0">
                  <a:latin typeface="Trebuchet MS" panose="020B0603020202020204" pitchFamily="34" charset="0"/>
                </a:rPr>
                <a:t>.</a:t>
              </a:r>
            </a:p>
            <a:p>
              <a:pPr algn="ctr"/>
              <a:endParaRPr lang="en-GB" sz="1400" b="1" dirty="0" smtClean="0">
                <a:latin typeface="Trebuchet MS" panose="020B0603020202020204" pitchFamily="34" charset="0"/>
              </a:endParaRPr>
            </a:p>
            <a:p>
              <a:pPr marL="0" lvl="1" algn="ctr"/>
              <a:r>
                <a:rPr lang="en-GB" sz="1400" dirty="0">
                  <a:latin typeface="Trebuchet MS" panose="020B0603020202020204" pitchFamily="34" charset="0"/>
                  <a:hlinkClick r:id="rId4"/>
                </a:rPr>
                <a:t>www.report-it.org.uk</a:t>
              </a:r>
              <a:endParaRPr lang="en-GB" sz="1400" dirty="0">
                <a:latin typeface="Trebuchet MS" panose="020B0603020202020204" pitchFamily="34" charset="0"/>
              </a:endParaRPr>
            </a:p>
            <a:p>
              <a:pPr algn="ctr"/>
              <a:endParaRPr lang="en-GB" sz="1400" b="1" dirty="0">
                <a:latin typeface="Trebuchet MS" panose="020B0603020202020204" pitchFamily="34" charset="0"/>
              </a:endParaRPr>
            </a:p>
          </p:txBody>
        </p:sp>
      </p:grpSp>
      <p:grpSp>
        <p:nvGrpSpPr>
          <p:cNvPr id="20" name="Group 19"/>
          <p:cNvGrpSpPr/>
          <p:nvPr/>
        </p:nvGrpSpPr>
        <p:grpSpPr>
          <a:xfrm>
            <a:off x="4601676" y="1649746"/>
            <a:ext cx="2060071" cy="2735677"/>
            <a:chOff x="4571999" y="2077762"/>
            <a:chExt cx="2060071" cy="2735677"/>
          </a:xfrm>
        </p:grpSpPr>
        <p:pic>
          <p:nvPicPr>
            <p:cNvPr id="11" name="Picture 10">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2077762"/>
              <a:ext cx="2060070" cy="1193928"/>
            </a:xfrm>
            <a:prstGeom prst="rect">
              <a:avLst/>
            </a:prstGeom>
            <a:noFill/>
            <a:ln>
              <a:noFill/>
            </a:ln>
          </p:spPr>
        </p:pic>
        <p:sp>
          <p:nvSpPr>
            <p:cNvPr id="12" name="TextBox 11"/>
            <p:cNvSpPr txBox="1"/>
            <p:nvPr/>
          </p:nvSpPr>
          <p:spPr>
            <a:xfrm>
              <a:off x="4571999" y="3428444"/>
              <a:ext cx="2018383" cy="1384995"/>
            </a:xfrm>
            <a:prstGeom prst="rect">
              <a:avLst/>
            </a:prstGeom>
            <a:noFill/>
          </p:spPr>
          <p:txBody>
            <a:bodyPr wrap="square" rtlCol="0">
              <a:spAutoFit/>
            </a:bodyPr>
            <a:lstStyle/>
            <a:p>
              <a:pPr algn="ctr"/>
              <a:r>
                <a:rPr lang="en-GB" sz="1400" dirty="0" smtClean="0">
                  <a:latin typeface="Trebuchet MS" panose="020B0603020202020204" pitchFamily="34" charset="0"/>
                </a:rPr>
                <a:t>Call </a:t>
              </a:r>
              <a:r>
                <a:rPr lang="en-GB" sz="1400" b="1" dirty="0" smtClean="0">
                  <a:solidFill>
                    <a:srgbClr val="E30615"/>
                  </a:solidFill>
                  <a:latin typeface="Trebuchet MS" panose="020B0603020202020204" pitchFamily="34" charset="0"/>
                </a:rPr>
                <a:t>Stop Hate UK </a:t>
              </a:r>
              <a:r>
                <a:rPr lang="en-GB" sz="1400" dirty="0" smtClean="0">
                  <a:latin typeface="Trebuchet MS" panose="020B0603020202020204" pitchFamily="34" charset="0"/>
                </a:rPr>
                <a:t>– they are a Hate Crime charity that run a 24 hour helpline where you can report or access support. </a:t>
              </a:r>
              <a:endParaRPr lang="en-GB" sz="1400" dirty="0">
                <a:latin typeface="Trebuchet MS" panose="020B0603020202020204" pitchFamily="34" charset="0"/>
              </a:endParaRPr>
            </a:p>
          </p:txBody>
        </p:sp>
      </p:grpSp>
      <p:grpSp>
        <p:nvGrpSpPr>
          <p:cNvPr id="21" name="Group 20"/>
          <p:cNvGrpSpPr/>
          <p:nvPr/>
        </p:nvGrpSpPr>
        <p:grpSpPr>
          <a:xfrm>
            <a:off x="6904479" y="1649746"/>
            <a:ext cx="2132438" cy="3995242"/>
            <a:chOff x="6819973" y="2104344"/>
            <a:chExt cx="2132438" cy="3995242"/>
          </a:xfrm>
        </p:grpSpPr>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9973" y="2104344"/>
              <a:ext cx="2132438" cy="125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925290" y="3421930"/>
              <a:ext cx="2027121" cy="2677656"/>
            </a:xfrm>
            <a:prstGeom prst="rect">
              <a:avLst/>
            </a:prstGeom>
            <a:noFill/>
          </p:spPr>
          <p:txBody>
            <a:bodyPr wrap="square" rtlCol="0">
              <a:spAutoFit/>
            </a:bodyPr>
            <a:lstStyle/>
            <a:p>
              <a:pPr algn="ctr"/>
              <a:r>
                <a:rPr lang="en-GB" sz="1400" dirty="0" smtClean="0">
                  <a:latin typeface="Trebuchet MS" panose="020B0603020202020204" pitchFamily="34" charset="0"/>
                </a:rPr>
                <a:t>Go to one of Essex’s </a:t>
              </a:r>
              <a:r>
                <a:rPr lang="en-GB" sz="1400" b="1" dirty="0" smtClean="0">
                  <a:solidFill>
                    <a:srgbClr val="E30615"/>
                  </a:solidFill>
                  <a:latin typeface="Trebuchet MS" panose="020B0603020202020204" pitchFamily="34" charset="0"/>
                </a:rPr>
                <a:t>Hate Incident Reporting Centres.</a:t>
              </a:r>
              <a:r>
                <a:rPr lang="en-GB" sz="1400" b="1" dirty="0" smtClean="0">
                  <a:latin typeface="Trebuchet MS" panose="020B0603020202020204" pitchFamily="34" charset="0"/>
                </a:rPr>
                <a:t> </a:t>
              </a:r>
              <a:r>
                <a:rPr lang="en-GB" sz="1400" dirty="0" smtClean="0">
                  <a:latin typeface="Trebuchet MS" panose="020B0603020202020204" pitchFamily="34" charset="0"/>
                </a:rPr>
                <a:t>They are community venues where you can report hate crime</a:t>
              </a:r>
              <a:r>
                <a:rPr lang="en-GB" sz="1400" b="1" dirty="0" smtClean="0">
                  <a:latin typeface="Trebuchet MS" panose="020B0603020202020204" pitchFamily="34" charset="0"/>
                </a:rPr>
                <a:t>.</a:t>
              </a:r>
            </a:p>
            <a:p>
              <a:pPr algn="ctr"/>
              <a:endParaRPr lang="en-GB" sz="1400" b="1" dirty="0">
                <a:latin typeface="Trebuchet MS" panose="020B0603020202020204" pitchFamily="34" charset="0"/>
              </a:endParaRPr>
            </a:p>
            <a:p>
              <a:pPr marL="0" lvl="1" algn="ctr"/>
              <a:r>
                <a:rPr lang="en-GB" sz="1400" dirty="0" smtClean="0">
                  <a:latin typeface="Trebuchet MS" panose="020B0603020202020204" pitchFamily="34" charset="0"/>
                </a:rPr>
                <a:t>Visit: </a:t>
              </a:r>
              <a:r>
                <a:rPr lang="en-GB" sz="1400" dirty="0" smtClean="0">
                  <a:latin typeface="Trebuchet MS" panose="020B0603020202020204" pitchFamily="34" charset="0"/>
                  <a:hlinkClick r:id="rId8"/>
                </a:rPr>
                <a:t>www.essex.police.uk</a:t>
              </a:r>
              <a:r>
                <a:rPr lang="en-GB" sz="1400" dirty="0" smtClean="0">
                  <a:latin typeface="Trebuchet MS" panose="020B0603020202020204" pitchFamily="34" charset="0"/>
                </a:rPr>
                <a:t> and search ‘Hate Crime’.</a:t>
              </a:r>
              <a:endParaRPr lang="en-GB" sz="1400" dirty="0">
                <a:latin typeface="Trebuchet MS" panose="020B0603020202020204" pitchFamily="34" charset="0"/>
              </a:endParaRPr>
            </a:p>
            <a:p>
              <a:pPr algn="ctr"/>
              <a:endParaRPr lang="en-GB" sz="1400" b="1" dirty="0">
                <a:latin typeface="Trebuchet MS" panose="020B0603020202020204" pitchFamily="34" charset="0"/>
              </a:endParaRPr>
            </a:p>
          </p:txBody>
        </p:sp>
      </p:grpSp>
      <p:grpSp>
        <p:nvGrpSpPr>
          <p:cNvPr id="4" name="Group 3"/>
          <p:cNvGrpSpPr/>
          <p:nvPr/>
        </p:nvGrpSpPr>
        <p:grpSpPr>
          <a:xfrm>
            <a:off x="2355510" y="5066262"/>
            <a:ext cx="4234873" cy="1628651"/>
            <a:chOff x="2355510" y="5264045"/>
            <a:chExt cx="4234873" cy="1628651"/>
          </a:xfrm>
        </p:grpSpPr>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0990" y="5264045"/>
              <a:ext cx="2456646" cy="61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55510" y="5938589"/>
              <a:ext cx="4234873" cy="954107"/>
            </a:xfrm>
            <a:prstGeom prst="rect">
              <a:avLst/>
            </a:prstGeom>
            <a:noFill/>
          </p:spPr>
          <p:txBody>
            <a:bodyPr wrap="square" rtlCol="0">
              <a:spAutoFit/>
            </a:bodyPr>
            <a:lstStyle/>
            <a:p>
              <a:pPr algn="ctr"/>
              <a:r>
                <a:rPr lang="en-GB" sz="1400" dirty="0" smtClean="0">
                  <a:latin typeface="Trebuchet MS" panose="020B0603020202020204" pitchFamily="34" charset="0"/>
                </a:rPr>
                <a:t>For confidential advice and support call Essex Victim Support on </a:t>
              </a:r>
              <a:r>
                <a:rPr lang="en-GB" sz="1400" b="1" dirty="0">
                  <a:solidFill>
                    <a:srgbClr val="E30615"/>
                  </a:solidFill>
                  <a:latin typeface="Trebuchet MS" panose="020B0603020202020204" pitchFamily="34" charset="0"/>
                </a:rPr>
                <a:t>0808 178 </a:t>
              </a:r>
              <a:r>
                <a:rPr lang="en-GB" sz="1400" b="1" dirty="0" smtClean="0">
                  <a:solidFill>
                    <a:srgbClr val="E30615"/>
                  </a:solidFill>
                  <a:latin typeface="Trebuchet MS" panose="020B0603020202020204" pitchFamily="34" charset="0"/>
                </a:rPr>
                <a:t>1694</a:t>
              </a:r>
              <a:r>
                <a:rPr lang="en-GB" sz="1400" dirty="0" smtClean="0">
                  <a:latin typeface="Trebuchet MS" panose="020B0603020202020204" pitchFamily="34" charset="0"/>
                </a:rPr>
                <a:t>, open 8am-5pm.</a:t>
              </a:r>
            </a:p>
            <a:p>
              <a:pPr algn="ctr"/>
              <a:endParaRPr lang="en-GB" sz="1400" b="1" dirty="0">
                <a:latin typeface="Trebuchet MS" panose="020B0603020202020204" pitchFamily="34" charset="0"/>
              </a:endParaRPr>
            </a:p>
          </p:txBody>
        </p:sp>
      </p:grpSp>
    </p:spTree>
    <p:extLst>
      <p:ext uri="{BB962C8B-B14F-4D97-AF65-F5344CB8AC3E}">
        <p14:creationId xmlns:p14="http://schemas.microsoft.com/office/powerpoint/2010/main" val="4272883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274" y="1282183"/>
            <a:ext cx="6871144" cy="5009556"/>
          </a:xfrm>
        </p:spPr>
        <p:txBody>
          <a:bodyPr lIns="0" tIns="0" rIns="0" bIns="0">
            <a:noAutofit/>
          </a:bodyPr>
          <a:lstStyle/>
          <a:p>
            <a:pPr>
              <a:spcAft>
                <a:spcPts val="600"/>
              </a:spcAft>
              <a:buClr>
                <a:srgbClr val="E30615"/>
              </a:buClr>
            </a:pPr>
            <a:r>
              <a:rPr lang="en-GB" sz="1700" dirty="0" smtClean="0">
                <a:solidFill>
                  <a:srgbClr val="36424A"/>
                </a:solidFill>
                <a:latin typeface="Trebuchet MS" charset="0"/>
                <a:ea typeface="Trebuchet MS" charset="0"/>
                <a:cs typeface="Trebuchet MS" charset="0"/>
              </a:rPr>
              <a:t>Provide </a:t>
            </a:r>
            <a:r>
              <a:rPr lang="en-GB" sz="1700" dirty="0" smtClean="0">
                <a:solidFill>
                  <a:srgbClr val="36424A"/>
                </a:solidFill>
                <a:latin typeface="Trebuchet MS" charset="0"/>
                <a:ea typeface="Trebuchet MS" charset="0"/>
                <a:cs typeface="Trebuchet MS" charset="0"/>
              </a:rPr>
              <a:t>you with free </a:t>
            </a:r>
            <a:r>
              <a:rPr lang="en-GB" sz="1700" dirty="0" smtClean="0">
                <a:solidFill>
                  <a:srgbClr val="36424A"/>
                </a:solidFill>
                <a:latin typeface="Trebuchet MS" charset="0"/>
                <a:ea typeface="Trebuchet MS" charset="0"/>
                <a:cs typeface="Trebuchet MS" charset="0"/>
              </a:rPr>
              <a:t>posters, leaflets and other content for you to distribute in your areas.</a:t>
            </a:r>
            <a:endParaRPr lang="en-GB" sz="1700" dirty="0" smtClean="0">
              <a:solidFill>
                <a:srgbClr val="36424A"/>
              </a:solidFill>
              <a:latin typeface="Trebuchet MS" charset="0"/>
              <a:ea typeface="Trebuchet MS" charset="0"/>
              <a:cs typeface="Trebuchet MS" charset="0"/>
            </a:endParaRPr>
          </a:p>
          <a:p>
            <a:pPr>
              <a:spcAft>
                <a:spcPts val="600"/>
              </a:spcAft>
              <a:buClr>
                <a:srgbClr val="E30615"/>
              </a:buClr>
            </a:pPr>
            <a:r>
              <a:rPr lang="en-GB" sz="1700" dirty="0" smtClean="0">
                <a:solidFill>
                  <a:srgbClr val="36424A"/>
                </a:solidFill>
                <a:latin typeface="Trebuchet MS" charset="0"/>
                <a:ea typeface="Trebuchet MS" charset="0"/>
                <a:cs typeface="Trebuchet MS" charset="0"/>
              </a:rPr>
              <a:t>Provide </a:t>
            </a:r>
            <a:r>
              <a:rPr lang="en-GB" sz="1700" dirty="0" smtClean="0">
                <a:solidFill>
                  <a:srgbClr val="36424A"/>
                </a:solidFill>
                <a:latin typeface="Trebuchet MS" charset="0"/>
                <a:ea typeface="Trebuchet MS" charset="0"/>
                <a:cs typeface="Trebuchet MS" charset="0"/>
              </a:rPr>
              <a:t>you with free Hate Crime Ambassador </a:t>
            </a:r>
            <a:r>
              <a:rPr lang="en-GB" sz="1700" dirty="0" smtClean="0">
                <a:solidFill>
                  <a:srgbClr val="36424A"/>
                </a:solidFill>
                <a:latin typeface="Trebuchet MS" charset="0"/>
                <a:ea typeface="Trebuchet MS" charset="0"/>
                <a:cs typeface="Trebuchet MS" charset="0"/>
              </a:rPr>
              <a:t>or Hate Incident Reporting Centre training.</a:t>
            </a:r>
          </a:p>
          <a:p>
            <a:pPr>
              <a:spcAft>
                <a:spcPts val="600"/>
              </a:spcAft>
              <a:buClr>
                <a:srgbClr val="E30615"/>
              </a:buClr>
            </a:pPr>
            <a:r>
              <a:rPr lang="en-GB" sz="1700" dirty="0" smtClean="0">
                <a:solidFill>
                  <a:srgbClr val="36424A"/>
                </a:solidFill>
                <a:latin typeface="Trebuchet MS" charset="0"/>
                <a:ea typeface="Trebuchet MS" charset="0"/>
                <a:cs typeface="Trebuchet MS" charset="0"/>
              </a:rPr>
              <a:t>Hear your concerns and discuss these at our strategic board.</a:t>
            </a:r>
            <a:br>
              <a:rPr lang="en-GB" sz="1700" dirty="0" smtClean="0">
                <a:solidFill>
                  <a:srgbClr val="36424A"/>
                </a:solidFill>
                <a:latin typeface="Trebuchet MS" charset="0"/>
                <a:ea typeface="Trebuchet MS" charset="0"/>
                <a:cs typeface="Trebuchet MS" charset="0"/>
              </a:rPr>
            </a:br>
            <a:r>
              <a:rPr lang="en-GB" sz="1700" dirty="0">
                <a:solidFill>
                  <a:srgbClr val="36424A"/>
                </a:solidFill>
                <a:latin typeface="Trebuchet MS" charset="0"/>
                <a:ea typeface="Trebuchet MS" charset="0"/>
                <a:cs typeface="Trebuchet MS" charset="0"/>
              </a:rPr>
              <a:t/>
            </a:r>
            <a:br>
              <a:rPr lang="en-GB" sz="1700" dirty="0">
                <a:solidFill>
                  <a:srgbClr val="36424A"/>
                </a:solidFill>
                <a:latin typeface="Trebuchet MS" charset="0"/>
                <a:ea typeface="Trebuchet MS" charset="0"/>
                <a:cs typeface="Trebuchet MS" charset="0"/>
              </a:rPr>
            </a:br>
            <a:endParaRPr lang="en-GB" sz="1700" dirty="0" smtClean="0">
              <a:solidFill>
                <a:srgbClr val="36424A"/>
              </a:solidFill>
              <a:latin typeface="Trebuchet MS" charset="0"/>
              <a:ea typeface="Trebuchet MS" charset="0"/>
              <a:cs typeface="Trebuchet MS" charset="0"/>
            </a:endParaRPr>
          </a:p>
          <a:p>
            <a:pPr>
              <a:spcAft>
                <a:spcPts val="600"/>
              </a:spcAft>
              <a:buClr>
                <a:srgbClr val="E30615"/>
              </a:buClr>
            </a:pPr>
            <a:r>
              <a:rPr lang="en-GB" sz="1700" dirty="0" smtClean="0">
                <a:solidFill>
                  <a:srgbClr val="36424A"/>
                </a:solidFill>
                <a:latin typeface="Trebuchet MS" charset="0"/>
                <a:ea typeface="Trebuchet MS" charset="0"/>
                <a:cs typeface="Trebuchet MS" charset="0"/>
              </a:rPr>
              <a:t>Raise awareness of hate crime within your organisations using social media, posters and leaflets.</a:t>
            </a:r>
          </a:p>
          <a:p>
            <a:pPr marL="0" indent="0">
              <a:spcAft>
                <a:spcPts val="600"/>
              </a:spcAft>
              <a:buClr>
                <a:srgbClr val="E30615"/>
              </a:buClr>
              <a:buNone/>
            </a:pPr>
            <a:endParaRPr lang="en-GB" sz="1700" dirty="0" smtClean="0">
              <a:solidFill>
                <a:srgbClr val="36424A"/>
              </a:solidFill>
              <a:latin typeface="Trebuchet MS" charset="0"/>
              <a:ea typeface="Trebuchet MS" charset="0"/>
              <a:cs typeface="Trebuchet MS" charset="0"/>
            </a:endParaRPr>
          </a:p>
          <a:p>
            <a:pPr>
              <a:spcAft>
                <a:spcPts val="600"/>
              </a:spcAft>
              <a:buClr>
                <a:srgbClr val="E30615"/>
              </a:buClr>
            </a:pPr>
            <a:r>
              <a:rPr lang="en-GB" sz="1700" dirty="0" smtClean="0">
                <a:solidFill>
                  <a:srgbClr val="36424A"/>
                </a:solidFill>
                <a:latin typeface="Trebuchet MS" charset="0"/>
                <a:ea typeface="Trebuchet MS" charset="0"/>
                <a:cs typeface="Trebuchet MS" charset="0"/>
              </a:rPr>
              <a:t>Speak with one of the Hate Crime Officers at Essex Police (Suzanne Parson, Lou Middleton or James </a:t>
            </a:r>
            <a:r>
              <a:rPr lang="en-GB" sz="1700" dirty="0" err="1" smtClean="0">
                <a:solidFill>
                  <a:srgbClr val="36424A"/>
                </a:solidFill>
                <a:latin typeface="Trebuchet MS" charset="0"/>
                <a:ea typeface="Trebuchet MS" charset="0"/>
                <a:cs typeface="Trebuchet MS" charset="0"/>
              </a:rPr>
              <a:t>Swatton</a:t>
            </a:r>
            <a:r>
              <a:rPr lang="en-GB" sz="1700" dirty="0" smtClean="0">
                <a:solidFill>
                  <a:srgbClr val="36424A"/>
                </a:solidFill>
                <a:latin typeface="Trebuchet MS" charset="0"/>
                <a:ea typeface="Trebuchet MS" charset="0"/>
                <a:cs typeface="Trebuchet MS" charset="0"/>
              </a:rPr>
              <a:t>) – (email: name.surname@essex.police.uk). </a:t>
            </a:r>
          </a:p>
          <a:p>
            <a:pPr>
              <a:spcAft>
                <a:spcPts val="600"/>
              </a:spcAft>
              <a:buClr>
                <a:srgbClr val="E30615"/>
              </a:buClr>
            </a:pPr>
            <a:r>
              <a:rPr lang="en-GB" sz="1700" dirty="0" smtClean="0">
                <a:solidFill>
                  <a:srgbClr val="36424A"/>
                </a:solidFill>
                <a:latin typeface="Trebuchet MS" charset="0"/>
                <a:ea typeface="Trebuchet MS" charset="0"/>
                <a:cs typeface="Trebuchet MS" charset="0"/>
              </a:rPr>
              <a:t>Contact </a:t>
            </a:r>
            <a:r>
              <a:rPr lang="en-GB" sz="1700" dirty="0" smtClean="0">
                <a:solidFill>
                  <a:srgbClr val="36424A"/>
                </a:solidFill>
                <a:latin typeface="Trebuchet MS" charset="0"/>
                <a:ea typeface="Trebuchet MS" charset="0"/>
                <a:cs typeface="Trebuchet MS" charset="0"/>
              </a:rPr>
              <a:t>Victim Support or Stop Hate UK. </a:t>
            </a:r>
            <a:endParaRPr lang="en-GB" sz="1700" dirty="0">
              <a:solidFill>
                <a:srgbClr val="36424A"/>
              </a:solidFill>
              <a:latin typeface="Trebuchet MS" charset="0"/>
              <a:ea typeface="Trebuchet MS" charset="0"/>
              <a:cs typeface="Trebuchet MS" charset="0"/>
            </a:endParaRPr>
          </a:p>
          <a:p>
            <a:pPr>
              <a:spcAft>
                <a:spcPts val="600"/>
              </a:spcAft>
              <a:buClr>
                <a:srgbClr val="E30615"/>
              </a:buClr>
            </a:pPr>
            <a:endParaRPr lang="en-GB" sz="1800" dirty="0" smtClean="0">
              <a:solidFill>
                <a:srgbClr val="36424A"/>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GB" sz="2400" dirty="0">
              <a:solidFill>
                <a:srgbClr val="3E454B"/>
              </a:solidFill>
              <a:latin typeface="Trebuchet MS" charset="0"/>
              <a:ea typeface="Trebuchet MS" charset="0"/>
              <a:cs typeface="Trebuchet MS" charset="0"/>
            </a:endParaRPr>
          </a:p>
          <a:p>
            <a:pPr marL="0" indent="0" algn="ctr">
              <a:spcAft>
                <a:spcPts val="600"/>
              </a:spcAft>
              <a:buClr>
                <a:srgbClr val="E30615"/>
              </a:buClr>
              <a:buNone/>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GB" sz="2000" dirty="0">
              <a:solidFill>
                <a:srgbClr val="3E454B"/>
              </a:solidFill>
              <a:latin typeface="Trebuchet MS" charset="0"/>
              <a:ea typeface="Trebuchet MS" charset="0"/>
              <a:cs typeface="Trebuchet MS" charset="0"/>
            </a:endParaRPr>
          </a:p>
          <a:p>
            <a:pPr marL="0" indent="0" algn="ctr">
              <a:spcAft>
                <a:spcPts val="600"/>
              </a:spcAft>
              <a:buNone/>
            </a:pPr>
            <a:endParaRPr lang="en-GB" sz="2000" b="1" dirty="0" smtClean="0">
              <a:solidFill>
                <a:srgbClr val="3E454B"/>
              </a:solidFill>
              <a:latin typeface="Trebuchet MS" charset="0"/>
              <a:ea typeface="Trebuchet MS" charset="0"/>
              <a:cs typeface="Trebuchet MS" charset="0"/>
            </a:endParaRP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 </a:t>
            </a:r>
            <a:r>
              <a:rPr lang="en-US" sz="3600" b="1" dirty="0" smtClean="0">
                <a:solidFill>
                  <a:srgbClr val="E30615"/>
                </a:solidFill>
                <a:latin typeface="Trebuchet MS"/>
                <a:cs typeface="Trebuchet MS"/>
              </a:rPr>
              <a:t>How can we work together?</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
        <p:nvSpPr>
          <p:cNvPr id="7" name="Content Placeholder 2"/>
          <p:cNvSpPr txBox="1">
            <a:spLocks/>
          </p:cNvSpPr>
          <p:nvPr/>
        </p:nvSpPr>
        <p:spPr>
          <a:xfrm>
            <a:off x="276726" y="1268413"/>
            <a:ext cx="1732548" cy="5009556"/>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Clr>
                <a:srgbClr val="E30615"/>
              </a:buClr>
              <a:buFont typeface="Arial" panose="020B0604020202020204" pitchFamily="34" charset="0"/>
              <a:buNone/>
            </a:pPr>
            <a:r>
              <a:rPr lang="en-GB" sz="1700" dirty="0" smtClean="0">
                <a:solidFill>
                  <a:srgbClr val="E30615"/>
                </a:solidFill>
                <a:latin typeface="Trebuchet MS" charset="0"/>
                <a:ea typeface="Trebuchet MS" charset="0"/>
                <a:cs typeface="Trebuchet MS" charset="0"/>
              </a:rPr>
              <a:t>The Strategic Hate Crime Prevention Partnership can:</a:t>
            </a:r>
          </a:p>
          <a:p>
            <a:pPr marL="0" indent="0">
              <a:spcAft>
                <a:spcPts val="600"/>
              </a:spcAft>
              <a:buClr>
                <a:srgbClr val="E30615"/>
              </a:buClr>
              <a:buFont typeface="Arial" panose="020B0604020202020204" pitchFamily="34" charset="0"/>
              <a:buNone/>
            </a:pPr>
            <a:endParaRPr lang="en-GB" sz="1700" dirty="0" smtClean="0">
              <a:solidFill>
                <a:srgbClr val="E30615"/>
              </a:solidFill>
              <a:latin typeface="Trebuchet MS" charset="0"/>
              <a:ea typeface="Trebuchet MS" charset="0"/>
              <a:cs typeface="Trebuchet MS" charset="0"/>
            </a:endParaRPr>
          </a:p>
          <a:p>
            <a:pPr marL="0" indent="0">
              <a:spcAft>
                <a:spcPts val="600"/>
              </a:spcAft>
              <a:buClr>
                <a:srgbClr val="E30615"/>
              </a:buClr>
              <a:buFont typeface="Arial" panose="020B0604020202020204" pitchFamily="34" charset="0"/>
              <a:buNone/>
            </a:pPr>
            <a:r>
              <a:rPr lang="en-GB" sz="1700" dirty="0">
                <a:solidFill>
                  <a:srgbClr val="E30615"/>
                </a:solidFill>
                <a:latin typeface="Trebuchet MS" charset="0"/>
                <a:ea typeface="Trebuchet MS" charset="0"/>
                <a:cs typeface="Trebuchet MS" charset="0"/>
              </a:rPr>
              <a:t/>
            </a:r>
            <a:br>
              <a:rPr lang="en-GB" sz="1700" dirty="0">
                <a:solidFill>
                  <a:srgbClr val="E30615"/>
                </a:solidFill>
                <a:latin typeface="Trebuchet MS" charset="0"/>
                <a:ea typeface="Trebuchet MS" charset="0"/>
                <a:cs typeface="Trebuchet MS" charset="0"/>
              </a:rPr>
            </a:br>
            <a:endParaRPr lang="en-GB" sz="1700" dirty="0">
              <a:solidFill>
                <a:srgbClr val="E30615"/>
              </a:solidFill>
              <a:latin typeface="Trebuchet MS" charset="0"/>
              <a:ea typeface="Trebuchet MS" charset="0"/>
              <a:cs typeface="Trebuchet MS" charset="0"/>
            </a:endParaRPr>
          </a:p>
          <a:p>
            <a:pPr marL="0" indent="0">
              <a:spcAft>
                <a:spcPts val="600"/>
              </a:spcAft>
              <a:buClr>
                <a:srgbClr val="E30615"/>
              </a:buClr>
              <a:buFont typeface="Arial" panose="020B0604020202020204" pitchFamily="34" charset="0"/>
              <a:buNone/>
            </a:pPr>
            <a:r>
              <a:rPr lang="en-GB" sz="1700" dirty="0" smtClean="0">
                <a:solidFill>
                  <a:srgbClr val="E30615"/>
                </a:solidFill>
                <a:latin typeface="Trebuchet MS" charset="0"/>
                <a:ea typeface="Trebuchet MS" charset="0"/>
                <a:cs typeface="Trebuchet MS" charset="0"/>
              </a:rPr>
              <a:t>We ask that you:</a:t>
            </a:r>
          </a:p>
          <a:p>
            <a:pPr marL="0" indent="0">
              <a:spcAft>
                <a:spcPts val="600"/>
              </a:spcAft>
              <a:buClr>
                <a:srgbClr val="E30615"/>
              </a:buClr>
              <a:buNone/>
            </a:pPr>
            <a:r>
              <a:rPr lang="en-GB" sz="1700" dirty="0" smtClean="0">
                <a:solidFill>
                  <a:srgbClr val="E30615"/>
                </a:solidFill>
                <a:latin typeface="Trebuchet MS" charset="0"/>
                <a:ea typeface="Trebuchet MS" charset="0"/>
                <a:cs typeface="Trebuchet MS" charset="0"/>
              </a:rPr>
              <a:t/>
            </a:r>
            <a:br>
              <a:rPr lang="en-GB" sz="1700" dirty="0" smtClean="0">
                <a:solidFill>
                  <a:srgbClr val="E30615"/>
                </a:solidFill>
                <a:latin typeface="Trebuchet MS" charset="0"/>
                <a:ea typeface="Trebuchet MS" charset="0"/>
                <a:cs typeface="Trebuchet MS" charset="0"/>
              </a:rPr>
            </a:br>
            <a:endParaRPr lang="en-GB" sz="1700" dirty="0" smtClean="0">
              <a:solidFill>
                <a:srgbClr val="E30615"/>
              </a:solidFill>
              <a:latin typeface="Trebuchet MS" charset="0"/>
              <a:ea typeface="Trebuchet MS" charset="0"/>
              <a:cs typeface="Trebuchet MS" charset="0"/>
            </a:endParaRPr>
          </a:p>
          <a:p>
            <a:pPr marL="0" indent="0">
              <a:spcAft>
                <a:spcPts val="600"/>
              </a:spcAft>
              <a:buClr>
                <a:srgbClr val="E30615"/>
              </a:buClr>
              <a:buFont typeface="Arial" panose="020B0604020202020204" pitchFamily="34" charset="0"/>
              <a:buNone/>
            </a:pPr>
            <a:r>
              <a:rPr lang="en-GB" sz="1700" dirty="0" smtClean="0">
                <a:solidFill>
                  <a:srgbClr val="E30615"/>
                </a:solidFill>
                <a:latin typeface="Trebuchet MS" charset="0"/>
                <a:ea typeface="Trebuchet MS" charset="0"/>
                <a:cs typeface="Trebuchet MS" charset="0"/>
              </a:rPr>
              <a:t>For advice about hate crime (including advice on a specific case):</a:t>
            </a: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a:spcAft>
                <a:spcPts val="600"/>
              </a:spcAft>
              <a:buClr>
                <a:srgbClr val="E30615"/>
              </a:buClr>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Font typeface="Arial" panose="020B0604020202020204" pitchFamily="34" charset="0"/>
              <a:buNone/>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Font typeface="Arial" panose="020B0604020202020204" pitchFamily="34" charset="0"/>
              <a:buNone/>
            </a:pPr>
            <a:endParaRPr lang="en-GB" sz="2400" dirty="0" smtClean="0">
              <a:solidFill>
                <a:srgbClr val="3E454B"/>
              </a:solidFill>
              <a:latin typeface="Trebuchet MS" charset="0"/>
              <a:ea typeface="Trebuchet MS" charset="0"/>
              <a:cs typeface="Trebuchet MS" charset="0"/>
            </a:endParaRPr>
          </a:p>
          <a:p>
            <a:pPr marL="0" indent="0" algn="ctr">
              <a:spcAft>
                <a:spcPts val="600"/>
              </a:spcAft>
              <a:buClr>
                <a:srgbClr val="E30615"/>
              </a:buClr>
              <a:buFont typeface="Arial" panose="020B0604020202020204" pitchFamily="34" charset="0"/>
              <a:buNone/>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US" sz="2000" dirty="0" smtClean="0">
              <a:solidFill>
                <a:srgbClr val="3E454B"/>
              </a:solidFill>
              <a:latin typeface="Trebuchet MS" charset="0"/>
              <a:ea typeface="Trebuchet MS" charset="0"/>
              <a:cs typeface="Trebuchet MS" charset="0"/>
            </a:endParaRPr>
          </a:p>
          <a:p>
            <a:pPr marL="225425" indent="-225425" algn="ctr">
              <a:spcAft>
                <a:spcPts val="600"/>
              </a:spcAft>
              <a:buClr>
                <a:srgbClr val="E30615"/>
              </a:buClr>
              <a:buFont typeface="Wingdings" charset="2"/>
              <a:buChar char="§"/>
            </a:pPr>
            <a:endParaRPr lang="en-GB" sz="2000" dirty="0" smtClean="0">
              <a:solidFill>
                <a:srgbClr val="3E454B"/>
              </a:solidFill>
              <a:latin typeface="Trebuchet MS" charset="0"/>
              <a:ea typeface="Trebuchet MS" charset="0"/>
              <a:cs typeface="Trebuchet MS" charset="0"/>
            </a:endParaRPr>
          </a:p>
          <a:p>
            <a:pPr marL="0" indent="0" algn="ctr">
              <a:spcAft>
                <a:spcPts val="600"/>
              </a:spcAft>
              <a:buFont typeface="Arial" panose="020B0604020202020204" pitchFamily="34" charset="0"/>
              <a:buNone/>
            </a:pPr>
            <a:endParaRPr lang="en-GB" sz="2000" b="1" dirty="0" smtClean="0">
              <a:solidFill>
                <a:srgbClr val="3E454B"/>
              </a:solidFill>
              <a:latin typeface="Trebuchet MS" charset="0"/>
              <a:ea typeface="Trebuchet MS" charset="0"/>
              <a:cs typeface="Trebuchet MS" charset="0"/>
            </a:endParaRPr>
          </a:p>
        </p:txBody>
      </p:sp>
    </p:spTree>
    <p:extLst>
      <p:ext uri="{BB962C8B-B14F-4D97-AF65-F5344CB8AC3E}">
        <p14:creationId xmlns:p14="http://schemas.microsoft.com/office/powerpoint/2010/main" val="16438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1913022"/>
            <a:ext cx="8452893" cy="4186989"/>
          </a:xfrm>
        </p:spPr>
        <p:txBody>
          <a:bodyPr lIns="0" tIns="0" rIns="0" bIns="0">
            <a:noAutofit/>
          </a:bodyPr>
          <a:lstStyle/>
          <a:p>
            <a:pPr>
              <a:spcAft>
                <a:spcPts val="1200"/>
              </a:spcAft>
              <a:buClr>
                <a:srgbClr val="E30615"/>
              </a:buClr>
            </a:pPr>
            <a:r>
              <a:rPr lang="en-US" sz="1800" dirty="0" smtClean="0">
                <a:solidFill>
                  <a:srgbClr val="3E454B"/>
                </a:solidFill>
                <a:latin typeface="Trebuchet MS" charset="0"/>
                <a:ea typeface="Trebuchet MS" charset="0"/>
                <a:cs typeface="Trebuchet MS" charset="0"/>
              </a:rPr>
              <a:t>Follow these accounts for posts about hate crime:</a:t>
            </a:r>
            <a:r>
              <a:rPr lang="en-US" sz="1800" dirty="0" smtClean="0">
                <a:solidFill>
                  <a:srgbClr val="3E454B"/>
                </a:solidFill>
                <a:latin typeface="Trebuchet MS" charset="0"/>
                <a:ea typeface="Trebuchet MS" charset="0"/>
                <a:cs typeface="Trebuchet MS" charset="0"/>
              </a:rPr>
              <a:t> </a:t>
            </a:r>
            <a:endParaRPr lang="en-US" sz="1800" dirty="0" smtClean="0">
              <a:solidFill>
                <a:srgbClr val="3E454B"/>
              </a:solidFill>
              <a:latin typeface="Trebuchet MS" charset="0"/>
              <a:ea typeface="Trebuchet MS" charset="0"/>
              <a:cs typeface="Trebuchet MS" charset="0"/>
            </a:endParaRPr>
          </a:p>
          <a:p>
            <a:pPr lvl="2">
              <a:spcAft>
                <a:spcPts val="1200"/>
              </a:spcAft>
              <a:buClr>
                <a:srgbClr val="E30615"/>
              </a:buClr>
            </a:pPr>
            <a:r>
              <a:rPr lang="en-GB" sz="1800" dirty="0">
                <a:solidFill>
                  <a:srgbClr val="3E454B"/>
                </a:solidFill>
                <a:latin typeface="Trebuchet MS" charset="0"/>
              </a:rPr>
              <a:t>@</a:t>
            </a:r>
            <a:r>
              <a:rPr lang="en-GB" sz="1800" dirty="0" err="1">
                <a:solidFill>
                  <a:srgbClr val="3E454B"/>
                </a:solidFill>
                <a:latin typeface="Trebuchet MS" charset="0"/>
              </a:rPr>
              <a:t>VictimSupport</a:t>
            </a:r>
            <a:endParaRPr lang="en-GB" sz="1800" dirty="0">
              <a:solidFill>
                <a:srgbClr val="3E454B"/>
              </a:solidFill>
              <a:latin typeface="Trebuchet MS" charset="0"/>
            </a:endParaRPr>
          </a:p>
          <a:p>
            <a:pPr lvl="2">
              <a:spcAft>
                <a:spcPts val="1200"/>
              </a:spcAft>
              <a:buClr>
                <a:srgbClr val="E30615"/>
              </a:buClr>
            </a:pPr>
            <a:r>
              <a:rPr lang="en-GB" sz="1800" dirty="0">
                <a:solidFill>
                  <a:srgbClr val="3E454B"/>
                </a:solidFill>
                <a:latin typeface="Trebuchet MS" charset="0"/>
              </a:rPr>
              <a:t>@</a:t>
            </a:r>
            <a:r>
              <a:rPr lang="en-GB" sz="1800" dirty="0" err="1">
                <a:solidFill>
                  <a:srgbClr val="3E454B"/>
                </a:solidFill>
                <a:latin typeface="Trebuchet MS" charset="0"/>
              </a:rPr>
              <a:t>EssexPolice</a:t>
            </a:r>
            <a:endParaRPr lang="en-GB" sz="1800" dirty="0">
              <a:solidFill>
                <a:srgbClr val="3E454B"/>
              </a:solidFill>
              <a:latin typeface="Trebuchet MS" charset="0"/>
            </a:endParaRPr>
          </a:p>
          <a:p>
            <a:pPr lvl="2">
              <a:spcAft>
                <a:spcPts val="1200"/>
              </a:spcAft>
              <a:buClr>
                <a:srgbClr val="E30615"/>
              </a:buClr>
            </a:pPr>
            <a:r>
              <a:rPr lang="en-GB" sz="1800" dirty="0" smtClean="0">
                <a:solidFill>
                  <a:srgbClr val="3E454B"/>
                </a:solidFill>
                <a:latin typeface="Trebuchet MS" charset="0"/>
              </a:rPr>
              <a:t>@</a:t>
            </a:r>
            <a:r>
              <a:rPr lang="en-GB" sz="1800" dirty="0" err="1" smtClean="0">
                <a:solidFill>
                  <a:srgbClr val="3E454B"/>
                </a:solidFill>
                <a:latin typeface="Trebuchet MS" charset="0"/>
              </a:rPr>
              <a:t>StopHateUK</a:t>
            </a:r>
            <a:endParaRPr lang="en-GB" sz="1800" dirty="0" smtClean="0">
              <a:solidFill>
                <a:srgbClr val="3E454B"/>
              </a:solidFill>
              <a:latin typeface="Trebuchet MS" charset="0"/>
            </a:endParaRPr>
          </a:p>
          <a:p>
            <a:pPr lvl="2">
              <a:spcAft>
                <a:spcPts val="1200"/>
              </a:spcAft>
              <a:buClr>
                <a:srgbClr val="E30615"/>
              </a:buClr>
            </a:pPr>
            <a:endParaRPr lang="en-GB" sz="1800" dirty="0" smtClean="0">
              <a:solidFill>
                <a:srgbClr val="3E454B"/>
              </a:solidFill>
              <a:latin typeface="Trebuchet MS" charset="0"/>
            </a:endParaRPr>
          </a:p>
          <a:p>
            <a:pPr>
              <a:spcAft>
                <a:spcPts val="1200"/>
              </a:spcAft>
              <a:buClr>
                <a:srgbClr val="E30615"/>
              </a:buClr>
            </a:pPr>
            <a:r>
              <a:rPr lang="en-GB" sz="1800" dirty="0" smtClean="0">
                <a:solidFill>
                  <a:srgbClr val="36424A"/>
                </a:solidFill>
                <a:latin typeface="Trebuchet MS" panose="020B0603020202020204" pitchFamily="34" charset="0"/>
              </a:rPr>
              <a:t>Post about hate crime, reporting options and support services:</a:t>
            </a:r>
          </a:p>
          <a:p>
            <a:pPr lvl="1">
              <a:spcAft>
                <a:spcPts val="1200"/>
              </a:spcAft>
              <a:buClr>
                <a:srgbClr val="E30615"/>
              </a:buClr>
            </a:pPr>
            <a:r>
              <a:rPr lang="en-US" dirty="0" smtClean="0">
                <a:solidFill>
                  <a:srgbClr val="36424A"/>
                </a:solidFill>
                <a:latin typeface="Trebuchet MS" panose="020B0603020202020204" pitchFamily="34" charset="0"/>
              </a:rPr>
              <a:t>Include the hashtag #</a:t>
            </a:r>
            <a:r>
              <a:rPr lang="en-US" dirty="0" err="1" smtClean="0">
                <a:solidFill>
                  <a:srgbClr val="36424A"/>
                </a:solidFill>
                <a:latin typeface="Trebuchet MS" panose="020B0603020202020204" pitchFamily="34" charset="0"/>
              </a:rPr>
              <a:t>StopTheHate</a:t>
            </a:r>
            <a:r>
              <a:rPr lang="en-US" dirty="0" smtClean="0">
                <a:solidFill>
                  <a:srgbClr val="36424A"/>
                </a:solidFill>
                <a:latin typeface="Trebuchet MS" panose="020B0603020202020204" pitchFamily="34" charset="0"/>
              </a:rPr>
              <a:t> on your social media posts.</a:t>
            </a:r>
          </a:p>
          <a:p>
            <a:pPr lvl="1">
              <a:spcAft>
                <a:spcPts val="1200"/>
              </a:spcAft>
              <a:buClr>
                <a:srgbClr val="E30615"/>
              </a:buClr>
            </a:pPr>
            <a:r>
              <a:rPr lang="en-US" dirty="0" smtClean="0">
                <a:solidFill>
                  <a:srgbClr val="36424A"/>
                </a:solidFill>
                <a:latin typeface="Trebuchet MS" panose="020B0603020202020204" pitchFamily="34" charset="0"/>
              </a:rPr>
              <a:t>See Appendix I for more examples of social media content. </a:t>
            </a:r>
            <a:endParaRPr lang="en-GB" dirty="0" smtClean="0">
              <a:solidFill>
                <a:srgbClr val="36424A"/>
              </a:solidFill>
              <a:latin typeface="Trebuchet MS" panose="020B0603020202020204" pitchFamily="34" charset="0"/>
            </a:endParaRPr>
          </a:p>
          <a:p>
            <a:pPr marL="342900" lvl="1" indent="0">
              <a:spcAft>
                <a:spcPts val="1200"/>
              </a:spcAft>
              <a:buClr>
                <a:srgbClr val="E30615"/>
              </a:buClr>
              <a:buNone/>
            </a:pPr>
            <a:endParaRPr lang="en-GB" sz="1600" dirty="0" smtClean="0">
              <a:solidFill>
                <a:srgbClr val="36424A"/>
              </a:solidFill>
              <a:latin typeface="Trebuchet MS" panose="020B0603020202020204" pitchFamily="34" charset="0"/>
            </a:endParaRPr>
          </a:p>
          <a:p>
            <a:pPr lvl="1">
              <a:spcAft>
                <a:spcPts val="1200"/>
              </a:spcAft>
              <a:buClr>
                <a:srgbClr val="E30615"/>
              </a:buClr>
            </a:pPr>
            <a:endParaRPr lang="en-GB" sz="1600" dirty="0" smtClean="0">
              <a:solidFill>
                <a:srgbClr val="36424A"/>
              </a:solidFill>
              <a:latin typeface="Trebuchet MS" panose="020B0603020202020204" pitchFamily="34" charset="0"/>
            </a:endParaRPr>
          </a:p>
          <a:p>
            <a:pPr lvl="1">
              <a:spcAft>
                <a:spcPts val="1200"/>
              </a:spcAft>
              <a:buClr>
                <a:srgbClr val="E30615"/>
              </a:buClr>
            </a:pPr>
            <a:endParaRPr lang="en-GB" sz="1600" dirty="0">
              <a:solidFill>
                <a:srgbClr val="36424A"/>
              </a:solidFill>
              <a:latin typeface="Trebuchet MS" panose="020B0603020202020204" pitchFamily="34" charset="0"/>
            </a:endParaRPr>
          </a:p>
          <a:p>
            <a:pPr>
              <a:spcAft>
                <a:spcPts val="1200"/>
              </a:spcAft>
              <a:buClr>
                <a:srgbClr val="E30615"/>
              </a:buClr>
            </a:pPr>
            <a:endParaRPr lang="en-US" sz="2000" dirty="0" smtClean="0">
              <a:solidFill>
                <a:srgbClr val="3E454B"/>
              </a:solidFill>
              <a:latin typeface="Trebuchet MS" charset="0"/>
              <a:ea typeface="Trebuchet MS" charset="0"/>
              <a:cs typeface="Trebuchet MS" charset="0"/>
            </a:endParaRPr>
          </a:p>
          <a:p>
            <a:pPr marL="0" indent="0">
              <a:spcAft>
                <a:spcPts val="1200"/>
              </a:spcAft>
              <a:buNone/>
            </a:pPr>
            <a:endParaRPr lang="en-GB" sz="2000" b="1" dirty="0" smtClean="0">
              <a:solidFill>
                <a:srgbClr val="3E454B"/>
              </a:solidFill>
              <a:latin typeface="Trebuchet MS" charset="0"/>
              <a:ea typeface="Trebuchet MS" charset="0"/>
              <a:cs typeface="Trebuchet MS" charset="0"/>
            </a:endParaRPr>
          </a:p>
        </p:txBody>
      </p:sp>
      <p:cxnSp>
        <p:nvCxnSpPr>
          <p:cNvPr id="5" name="Straight Connector 4"/>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500" y="6430446"/>
            <a:ext cx="2480733" cy="261610"/>
          </a:xfrm>
          <a:prstGeom prst="rect">
            <a:avLst/>
          </a:prstGeom>
          <a:noFill/>
        </p:spPr>
        <p:txBody>
          <a:bodyPr wrap="square" lIns="0" rtlCol="0">
            <a:spAutoFit/>
          </a:bodyPr>
          <a:lstStyle/>
          <a:p>
            <a:r>
              <a:rPr lang="en-US" sz="1100" dirty="0" err="1" smtClean="0">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E30615"/>
                </a:solidFill>
                <a:latin typeface="Trebuchet MS"/>
                <a:cs typeface="Trebuchet MS"/>
              </a:rPr>
              <a:t>Raise awareness of hate crime on s</a:t>
            </a:r>
            <a:r>
              <a:rPr lang="en-US" sz="3600" b="1" dirty="0" smtClean="0">
                <a:solidFill>
                  <a:srgbClr val="E30615"/>
                </a:solidFill>
                <a:latin typeface="Trebuchet MS"/>
                <a:cs typeface="Trebuchet MS"/>
              </a:rPr>
              <a:t>ocial media</a:t>
            </a:r>
            <a:endParaRPr lang="en-US" sz="3600" b="1"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571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29A106AE33E46B5AF997F89419C5F" ma:contentTypeVersion="1" ma:contentTypeDescription="Create a new document." ma:contentTypeScope="" ma:versionID="5f223fd900bd312c67615e29d7218ad8">
  <xsd:schema xmlns:xsd="http://www.w3.org/2001/XMLSchema" xmlns:xs="http://www.w3.org/2001/XMLSchema" xmlns:p="http://schemas.microsoft.com/office/2006/metadata/properties" xmlns:ns1="http://schemas.microsoft.com/sharepoint/v3" xmlns:ns3="edc482be-776a-403d-ae30-201849bba84e" targetNamespace="http://schemas.microsoft.com/office/2006/metadata/properties" ma:root="true" ma:fieldsID="ebd991851e53888709b4da2fc68d7893" ns1:_="" ns3:_="">
    <xsd:import namespace="http://schemas.microsoft.com/sharepoint/v3"/>
    <xsd:import namespace="edc482be-776a-403d-ae30-201849bba84e"/>
    <xsd:element name="properties">
      <xsd:complexType>
        <xsd:sequence>
          <xsd:element name="documentManagement">
            <xsd:complexType>
              <xsd:all>
                <xsd:element ref="ns1:PublishingStartDate" minOccurs="0"/>
                <xsd:element ref="ns1:PublishingExpirationDate" minOccurs="0"/>
                <xsd:element ref="ns3:TaxKeywordTaxHTField"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c482be-776a-403d-ae30-201849bba84e"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readOnly="false" ma:fieldId="{23f27201-bee3-471e-b2e7-b64fd8b7ca38}" ma:taxonomyMulti="true" ma:sspId="898e42cc-ae31-42e6-8124-c6698a02c313"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description="" ma:list="{19f733de-aa2f-4b51-8612-42158abadd2a}" ma:internalName="TaxCatchAll" ma:showField="CatchAllData" ma:web="edc482be-776a-403d-ae30-201849bba84e">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description="" ma:hidden="true" ma:list="{19f733de-aa2f-4b51-8612-42158abadd2a}" ma:internalName="TaxCatchAllLabel" ma:readOnly="true" ma:showField="CatchAllDataLabel" ma:web="edc482be-776a-403d-ae30-201849bba8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c482be-776a-403d-ae30-201849bba84e"/>
    <TaxKeywordTaxHTField xmlns="edc482be-776a-403d-ae30-201849bba84e">
      <Terms xmlns="http://schemas.microsoft.com/office/infopath/2007/PartnerControls"/>
    </TaxKeywordTaxHTFiel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AA28B27-C2C6-4A29-ACFC-8A6BBD051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c482be-776a-403d-ae30-201849bba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F9DF4B-3408-4B17-B6CF-336810BB540B}">
  <ds:schemaRefs>
    <ds:schemaRef ds:uri="http://schemas.microsoft.com/sharepoint/v3/contenttype/forms"/>
  </ds:schemaRefs>
</ds:datastoreItem>
</file>

<file path=customXml/itemProps3.xml><?xml version="1.0" encoding="utf-8"?>
<ds:datastoreItem xmlns:ds="http://schemas.openxmlformats.org/officeDocument/2006/customXml" ds:itemID="{BA6E8B3D-1468-4BAC-A8F9-897223270193}">
  <ds:schemaRefs>
    <ds:schemaRef ds:uri="http://purl.org/dc/elements/1.1/"/>
    <ds:schemaRef ds:uri="http://schemas.microsoft.com/office/2006/metadata/properties"/>
    <ds:schemaRef ds:uri="http://purl.org/dc/terms/"/>
    <ds:schemaRef ds:uri="http://schemas.microsoft.com/sharepoint/v3"/>
    <ds:schemaRef ds:uri="http://schemas.microsoft.com/office/2006/documentManagement/types"/>
    <ds:schemaRef ds:uri="edc482be-776a-403d-ae30-201849bba84e"/>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2174</TotalTime>
  <Words>823</Words>
  <Application>Microsoft Office PowerPoint</Application>
  <PresentationFormat>On-screen Show (4:3)</PresentationFormat>
  <Paragraphs>137</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Trebuchet MS</vt:lpstr>
      <vt:lpstr>Wingdings</vt:lpstr>
      <vt:lpstr>Office Theme</vt:lpstr>
      <vt:lpstr>Hate Crime in Essex</vt:lpstr>
      <vt:lpstr>PowerPoint Presentation</vt:lpstr>
      <vt:lpstr>PowerPoint Presentation</vt:lpstr>
      <vt:lpstr>PowerPoint Presentation</vt:lpstr>
      <vt:lpstr>PowerPoint Presentation</vt:lpstr>
      <vt:lpstr>   The Strategic Hate Crime Prevention Partnership (SHCPP) </vt:lpstr>
      <vt:lpstr>PowerPoint Presentation</vt:lpstr>
      <vt:lpstr>PowerPoint Presentation</vt:lpstr>
      <vt:lpstr>PowerPoint Presentation</vt:lpstr>
      <vt:lpstr>Any questions/comments?</vt:lpstr>
      <vt:lpstr>PowerPoint Presentation</vt:lpstr>
      <vt:lpstr>PowerPoint Presentation</vt:lpstr>
    </vt:vector>
  </TitlesOfParts>
  <Company>Victim Support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 PowerPoint template</dc:title>
  <dc:creator>Kaj Patel</dc:creator>
  <cp:lastModifiedBy>Lauren McSpadden</cp:lastModifiedBy>
  <cp:revision>226</cp:revision>
  <cp:lastPrinted>2020-03-09T16:44:47Z</cp:lastPrinted>
  <dcterms:created xsi:type="dcterms:W3CDTF">2016-03-07T13:20:05Z</dcterms:created>
  <dcterms:modified xsi:type="dcterms:W3CDTF">2020-04-22T14:26:31Z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0x010100D9B29A106AE33E46B5AF997F89419C5F</vt:lpwstr>
  </property>
  <property fmtid="{D5CDD505-2E9C-101B-9397-08002B2CF9AE}" pid="3" name="TaxKeyword">
    <vt:lpwstr/>
  </property>
  <property fmtid="{D5CDD505-2E9C-101B-9397-08002B2CF9AE}" pid="4" name="Order">
    <vt:r8>13200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